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Lst>
  <p:sldSz cy="6858000" cx="12188825"/>
  <p:notesSz cx="6858000" cy="9144000"/>
  <p:embeddedFontLst>
    <p:embeddedFont>
      <p:font typeface="Roboto"/>
      <p:regular r:id="rId104"/>
      <p:bold r:id="rId105"/>
      <p:italic r:id="rId106"/>
      <p:boldItalic r:id="rId107"/>
    </p:embeddedFont>
    <p:embeddedFont>
      <p:font typeface="Inter"/>
      <p:regular r:id="rId108"/>
      <p:bold r:id="rId109"/>
    </p:embeddedFont>
    <p:embeddedFont>
      <p:font typeface="Arial Black"/>
      <p:regular r:id="rId110"/>
    </p:embeddedFont>
    <p:embeddedFont>
      <p:font typeface="Nunito Sans"/>
      <p:regular r:id="rId111"/>
      <p:bold r:id="rId112"/>
      <p:italic r:id="rId113"/>
      <p:boldItalic r:id="rId1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39">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115" roundtripDataSignature="AMtx7mjT4imQJtRLGWbn7IO2UfZ4lmXj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15CDDAE-A8F4-48DC-ACA7-AE294EBADDC9}">
  <a:tblStyle styleId="{215CDDAE-A8F4-48DC-ACA7-AE294EBADDC9}"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5B0C8278-1E21-4A69-9105-9D5640D0A16B}"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39"/>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Roboto-boldItalic.fntdata"/><Relationship Id="rId106" Type="http://schemas.openxmlformats.org/officeDocument/2006/relationships/font" Target="fonts/Roboto-italic.fntdata"/><Relationship Id="rId105" Type="http://schemas.openxmlformats.org/officeDocument/2006/relationships/font" Target="fonts/Roboto-bold.fntdata"/><Relationship Id="rId104" Type="http://schemas.openxmlformats.org/officeDocument/2006/relationships/font" Target="fonts/Roboto-regular.fntdata"/><Relationship Id="rId109" Type="http://schemas.openxmlformats.org/officeDocument/2006/relationships/font" Target="fonts/Inter-bold.fntdata"/><Relationship Id="rId108" Type="http://schemas.openxmlformats.org/officeDocument/2006/relationships/font" Target="fonts/Inter-regular.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5" Type="http://customschemas.google.com/relationships/presentationmetadata" Target="metadata"/><Relationship Id="rId15" Type="http://schemas.openxmlformats.org/officeDocument/2006/relationships/slide" Target="slides/slide9.xml"/><Relationship Id="rId110" Type="http://schemas.openxmlformats.org/officeDocument/2006/relationships/font" Target="fonts/ArialBlack-regular.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NunitoSans-boldItalic.fntdata"/><Relationship Id="rId18" Type="http://schemas.openxmlformats.org/officeDocument/2006/relationships/slide" Target="slides/slide12.xml"/><Relationship Id="rId113" Type="http://schemas.openxmlformats.org/officeDocument/2006/relationships/font" Target="fonts/NunitoSans-italic.fntdata"/><Relationship Id="rId112" Type="http://schemas.openxmlformats.org/officeDocument/2006/relationships/font" Target="fonts/NunitoSans-bold.fntdata"/><Relationship Id="rId111" Type="http://schemas.openxmlformats.org/officeDocument/2006/relationships/font" Target="fonts/NunitoSans-regular.fntdata"/><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3.png>
</file>

<file path=ppt/media/image34.png>
</file>

<file path=ppt/media/image4.png>
</file>

<file path=ppt/media/image5.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 name="Google Shape;109;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9" name="Google Shape;199;p1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10" name="Google Shape;210;p11: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5" name="Google Shape;225;p1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5" name="Google Shape;235;p1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5" name="Google Shape;245;p1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p1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5" name="Google Shape;265;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6" name="Google Shape;266;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67" name="Google Shape;267;p16: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7" name="Google Shape;277;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78" name="Google Shape;278;p17: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8" name="Google Shape;288;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89" name="Google Shape;289;p18: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9" name="Google Shape;299;p1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6" name="Google Shape;116;p2: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9" name="Google Shape;309;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10" name="Google Shape;310;p20: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9" name="Google Shape;319;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0" name="Google Shape;320;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21" name="Google Shape;321;p21: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1" name="Google Shape;331;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32" name="Google Shape;332;p22: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1" name="Google Shape;341;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2" name="Google Shape;342;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43" name="Google Shape;343;p23: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2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3" name="Google Shape;353;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54" name="Google Shape;354;p24: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3" name="Google Shape;363;p2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2" name="Google Shape;372;p2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1" name="Google Shape;381;p2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0" name="Google Shape;390;p2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9" name="Google Shape;399;p2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5" name="Google Shape;125;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8" name="Google Shape;408;p3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7" name="Google Shape;417;p3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6" name="Google Shape;426;p3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3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6" name="Google Shape;436;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7" name="Google Shape;437;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38" name="Google Shape;438;p33: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3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7" name="Google Shape;447;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8" name="Google Shape;448;p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49" name="Google Shape;449;p34: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8" name="Google Shape;458;p3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3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8" name="Google Shape;468;p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69" name="Google Shape;469;p36: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3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8" name="Google Shape;478;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9" name="Google Shape;479;p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80" name="Google Shape;480;p37: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3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0" name="Google Shape;490;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1" name="Google Shape;491;p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492" name="Google Shape;492;p38: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3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1" name="Google Shape;501;p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2" name="Google Shape;502;p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03" name="Google Shape;503;p39: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 name="Google Shape;134;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4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2" name="Google Shape;512;p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3" name="Google Shape;513;p4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14" name="Google Shape;514;p40: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4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3" name="Google Shape;523;p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4" name="Google Shape;524;p4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25" name="Google Shape;525;p41: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4" name="Google Shape;534;p4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4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4" name="Google Shape;544;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5" name="Google Shape;545;p4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46" name="Google Shape;546;p43: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5" name="Google Shape;555;p4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p4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4" name="Google Shape;564;p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5" name="Google Shape;565;p4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66" name="Google Shape;566;p45: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5" name="Google Shape;575;p4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p4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6" name="Google Shape;586;p4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7" name="Google Shape;587;p4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88" name="Google Shape;588;p47: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p4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7" name="Google Shape;597;p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8" name="Google Shape;598;p4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599" name="Google Shape;599;p48: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p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8" name="Google Shape;608;p4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4" name="Google Shape;144;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p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7" name="Google Shape;617;p5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5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6" name="Google Shape;626;p5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7" name="Google Shape;627;p5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28" name="Google Shape;628;p51: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5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7" name="Google Shape;637;p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8" name="Google Shape;638;p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639" name="Google Shape;639;p52: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8" name="Google Shape;648;p5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8" name="Google Shape;658;p5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p5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7" name="Google Shape;667;p5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p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6" name="Google Shape;676;p5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p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5" name="Google Shape;685;p5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p5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5" name="Google Shape;695;p5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p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4" name="Google Shape;704;p5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55" name="Google Shape;155;p6: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3" name="Google Shape;713;p6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6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2" name="Google Shape;722;p6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3" name="Google Shape;723;p6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24" name="Google Shape;724;p61: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p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3" name="Google Shape;733;p6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p6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2" name="Google Shape;742;p6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p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1" name="Google Shape;751;p6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p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0" name="Google Shape;760;p6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p6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9" name="Google Shape;769;p6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p6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9" name="Google Shape;779;p6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p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9" name="Google Shape;789;p6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p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8" name="Google Shape;798;p6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67" name="Google Shape;167;p7: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p7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7" name="Google Shape;807;p7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p7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1" name="Google Shape;841;p7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p7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1" name="Google Shape;851;p7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p7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2" name="Google Shape;872;p7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p7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2" name="Google Shape;882;p7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p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2" name="Google Shape;892;p7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p7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02" name="Google Shape;902;p7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p7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3" name="Google Shape;913;p7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p7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4" name="Google Shape;924;p7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p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2" name="Google Shape;952;p7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79" name="Google Shape;179;p8: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p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78" name="Google Shape;978;p8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p8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0" name="Google Shape;1000;p8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p8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0" name="Google Shape;1020;p8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p8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0" name="Google Shape;1030;p8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 name="Shape 1038"/>
        <p:cNvGrpSpPr/>
        <p:nvPr/>
      </p:nvGrpSpPr>
      <p:grpSpPr>
        <a:xfrm>
          <a:off x="0" y="0"/>
          <a:ext cx="0" cy="0"/>
          <a:chOff x="0" y="0"/>
          <a:chExt cx="0" cy="0"/>
        </a:xfrm>
      </p:grpSpPr>
      <p:sp>
        <p:nvSpPr>
          <p:cNvPr id="1039" name="Google Shape;1039;p8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40" name="Google Shape;1040;p8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p8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0" name="Google Shape;1050;p8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p8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8" name="Google Shape;1088;p8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p8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7" name="Google Shape;1097;p8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p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5" name="Google Shape;1115;p8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p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8" name="Google Shape;1148;p8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90" name="Google Shape;190;p9: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MIT-WPU</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p9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8" name="Google Shape;1158;p9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p9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8" name="Google Shape;1168;p9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p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78" name="Google Shape;1178;p9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p9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8" name="Google Shape;1188;p9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p9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8" name="Google Shape;1198;p9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p9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7" name="Google Shape;1207;p9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p9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6" name="Google Shape;1216;p9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p9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5" name="Google Shape;1225;p9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99"/>
          <p:cNvSpPr txBox="1"/>
          <p:nvPr>
            <p:ph type="ctrTitle"/>
          </p:nvPr>
        </p:nvSpPr>
        <p:spPr>
          <a:xfrm>
            <a:off x="914162" y="2130426"/>
            <a:ext cx="10360501"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99"/>
          <p:cNvSpPr txBox="1"/>
          <p:nvPr>
            <p:ph idx="1" type="subTitle"/>
          </p:nvPr>
        </p:nvSpPr>
        <p:spPr>
          <a:xfrm>
            <a:off x="1828324" y="3886200"/>
            <a:ext cx="8532178"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9" name="Google Shape;19;p9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9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9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descr="Dark gray partial box." id="22" name="Google Shape;22;p99"/>
          <p:cNvGrpSpPr/>
          <p:nvPr/>
        </p:nvGrpSpPr>
        <p:grpSpPr>
          <a:xfrm>
            <a:off x="989012" y="2362200"/>
            <a:ext cx="10268319" cy="1066802"/>
            <a:chOff x="989012" y="4572000"/>
            <a:chExt cx="10268319" cy="1002032"/>
          </a:xfrm>
        </p:grpSpPr>
        <p:cxnSp>
          <p:nvCxnSpPr>
            <p:cNvPr id="23" name="Google Shape;23;p99"/>
            <p:cNvCxnSpPr/>
            <p:nvPr/>
          </p:nvCxnSpPr>
          <p:spPr>
            <a:xfrm>
              <a:off x="4113212" y="4572000"/>
              <a:ext cx="7144119" cy="0"/>
            </a:xfrm>
            <a:prstGeom prst="straightConnector1">
              <a:avLst/>
            </a:prstGeom>
            <a:noFill/>
            <a:ln cap="flat" cmpd="sng" w="25400">
              <a:solidFill>
                <a:srgbClr val="FFC100"/>
              </a:solidFill>
              <a:prstDash val="solid"/>
              <a:round/>
              <a:headEnd len="sm" w="sm" type="none"/>
              <a:tailEnd len="sm" w="sm" type="none"/>
            </a:ln>
          </p:spPr>
        </p:cxnSp>
        <p:cxnSp>
          <p:nvCxnSpPr>
            <p:cNvPr id="24" name="Google Shape;24;p99"/>
            <p:cNvCxnSpPr/>
            <p:nvPr/>
          </p:nvCxnSpPr>
          <p:spPr>
            <a:xfrm>
              <a:off x="11255743" y="4572000"/>
              <a:ext cx="0" cy="1002032"/>
            </a:xfrm>
            <a:prstGeom prst="straightConnector1">
              <a:avLst/>
            </a:prstGeom>
            <a:noFill/>
            <a:ln cap="flat" cmpd="sng" w="25400">
              <a:solidFill>
                <a:srgbClr val="FFC100"/>
              </a:solidFill>
              <a:prstDash val="solid"/>
              <a:round/>
              <a:headEnd len="sm" w="sm" type="none"/>
              <a:tailEnd len="sm" w="sm" type="none"/>
            </a:ln>
          </p:spPr>
        </p:cxnSp>
        <p:cxnSp>
          <p:nvCxnSpPr>
            <p:cNvPr id="25" name="Google Shape;25;p99"/>
            <p:cNvCxnSpPr/>
            <p:nvPr/>
          </p:nvCxnSpPr>
          <p:spPr>
            <a:xfrm rot="10800000">
              <a:off x="989012" y="5574032"/>
              <a:ext cx="10266731" cy="0"/>
            </a:xfrm>
            <a:prstGeom prst="straightConnector1">
              <a:avLst/>
            </a:prstGeom>
            <a:noFill/>
            <a:ln cap="flat" cmpd="sng" w="25400">
              <a:solidFill>
                <a:srgbClr val="FFC100"/>
              </a:solidFill>
              <a:prstDash val="solid"/>
              <a:round/>
              <a:headEnd len="sm" w="sm" type="none"/>
              <a:tailEnd len="sm" w="sm"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4" name="Shape 94"/>
        <p:cNvGrpSpPr/>
        <p:nvPr/>
      </p:nvGrpSpPr>
      <p:grpSpPr>
        <a:xfrm>
          <a:off x="0" y="0"/>
          <a:ext cx="0" cy="0"/>
          <a:chOff x="0" y="0"/>
          <a:chExt cx="0" cy="0"/>
        </a:xfrm>
      </p:grpSpPr>
      <p:sp>
        <p:nvSpPr>
          <p:cNvPr id="95" name="Google Shape;95;p10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08"/>
          <p:cNvSpPr txBox="1"/>
          <p:nvPr>
            <p:ph idx="1" type="body"/>
          </p:nvPr>
        </p:nvSpPr>
        <p:spPr>
          <a:xfrm rot="5400000">
            <a:off x="3831431" y="-1621789"/>
            <a:ext cx="4525963" cy="1096994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7" name="Google Shape;97;p10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0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0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0" name="Shape 100"/>
        <p:cNvGrpSpPr/>
        <p:nvPr/>
      </p:nvGrpSpPr>
      <p:grpSpPr>
        <a:xfrm>
          <a:off x="0" y="0"/>
          <a:ext cx="0" cy="0"/>
          <a:chOff x="0" y="0"/>
          <a:chExt cx="0" cy="0"/>
        </a:xfrm>
      </p:grpSpPr>
      <p:sp>
        <p:nvSpPr>
          <p:cNvPr id="101" name="Google Shape;101;p109"/>
          <p:cNvSpPr txBox="1"/>
          <p:nvPr>
            <p:ph type="title"/>
          </p:nvPr>
        </p:nvSpPr>
        <p:spPr>
          <a:xfrm rot="5400000">
            <a:off x="10681918" y="1373136"/>
            <a:ext cx="5851525" cy="3654531"/>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09"/>
          <p:cNvSpPr txBox="1"/>
          <p:nvPr>
            <p:ph idx="1" type="body"/>
          </p:nvPr>
        </p:nvSpPr>
        <p:spPr>
          <a:xfrm rot="5400000">
            <a:off x="3269167" y="-2181938"/>
            <a:ext cx="5851525" cy="1076468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3" name="Google Shape;103;p10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0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0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10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00"/>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a:solidFill>
                  <a:schemeClr val="dk1"/>
                </a:solidFill>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9" name="Google Shape;29;p10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0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0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descr="Dark gray partial box." id="32" name="Google Shape;32;p100"/>
          <p:cNvGrpSpPr/>
          <p:nvPr/>
        </p:nvGrpSpPr>
        <p:grpSpPr>
          <a:xfrm>
            <a:off x="1279023" y="313346"/>
            <a:ext cx="10268319" cy="1066802"/>
            <a:chOff x="989012" y="4572000"/>
            <a:chExt cx="10268319" cy="1002032"/>
          </a:xfrm>
        </p:grpSpPr>
        <p:cxnSp>
          <p:nvCxnSpPr>
            <p:cNvPr id="33" name="Google Shape;33;p100"/>
            <p:cNvCxnSpPr/>
            <p:nvPr/>
          </p:nvCxnSpPr>
          <p:spPr>
            <a:xfrm>
              <a:off x="4113212" y="4572000"/>
              <a:ext cx="7144119" cy="0"/>
            </a:xfrm>
            <a:prstGeom prst="straightConnector1">
              <a:avLst/>
            </a:prstGeom>
            <a:noFill/>
            <a:ln cap="flat" cmpd="sng" w="25400">
              <a:solidFill>
                <a:srgbClr val="FFC100"/>
              </a:solidFill>
              <a:prstDash val="solid"/>
              <a:round/>
              <a:headEnd len="sm" w="sm" type="none"/>
              <a:tailEnd len="sm" w="sm" type="none"/>
            </a:ln>
          </p:spPr>
        </p:cxnSp>
        <p:cxnSp>
          <p:nvCxnSpPr>
            <p:cNvPr id="34" name="Google Shape;34;p100"/>
            <p:cNvCxnSpPr/>
            <p:nvPr/>
          </p:nvCxnSpPr>
          <p:spPr>
            <a:xfrm>
              <a:off x="11255743" y="4572000"/>
              <a:ext cx="0" cy="1002032"/>
            </a:xfrm>
            <a:prstGeom prst="straightConnector1">
              <a:avLst/>
            </a:prstGeom>
            <a:noFill/>
            <a:ln cap="flat" cmpd="sng" w="25400">
              <a:solidFill>
                <a:srgbClr val="FFC100"/>
              </a:solidFill>
              <a:prstDash val="solid"/>
              <a:round/>
              <a:headEnd len="sm" w="sm" type="none"/>
              <a:tailEnd len="sm" w="sm" type="none"/>
            </a:ln>
          </p:spPr>
        </p:cxnSp>
        <p:cxnSp>
          <p:nvCxnSpPr>
            <p:cNvPr id="35" name="Google Shape;35;p100"/>
            <p:cNvCxnSpPr/>
            <p:nvPr/>
          </p:nvCxnSpPr>
          <p:spPr>
            <a:xfrm rot="10800000">
              <a:off x="989012" y="5574032"/>
              <a:ext cx="10266731" cy="0"/>
            </a:xfrm>
            <a:prstGeom prst="straightConnector1">
              <a:avLst/>
            </a:prstGeom>
            <a:noFill/>
            <a:ln cap="flat" cmpd="sng" w="25400">
              <a:solidFill>
                <a:srgbClr val="FFC100"/>
              </a:solidFill>
              <a:prstDash val="solid"/>
              <a:round/>
              <a:headEnd len="sm" w="sm" type="none"/>
              <a:tailEnd len="sm" w="sm" type="none"/>
            </a:ln>
          </p:spPr>
        </p:cxnSp>
      </p:grpSp>
      <p:pic>
        <p:nvPicPr>
          <p:cNvPr id="36" name="Google Shape;36;p100"/>
          <p:cNvPicPr preferRelativeResize="0"/>
          <p:nvPr/>
        </p:nvPicPr>
        <p:blipFill rotWithShape="1">
          <a:blip r:embed="rId2">
            <a:alphaModFix/>
          </a:blip>
          <a:srcRect b="0" l="0" r="0" t="0"/>
          <a:stretch/>
        </p:blipFill>
        <p:spPr>
          <a:xfrm>
            <a:off x="310193" y="100788"/>
            <a:ext cx="1268078" cy="13168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101"/>
          <p:cNvSpPr txBox="1"/>
          <p:nvPr>
            <p:ph type="title"/>
          </p:nvPr>
        </p:nvSpPr>
        <p:spPr>
          <a:xfrm>
            <a:off x="962833" y="4406901"/>
            <a:ext cx="10360501"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Arial Black"/>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01"/>
          <p:cNvSpPr txBox="1"/>
          <p:nvPr>
            <p:ph idx="1" type="body"/>
          </p:nvPr>
        </p:nvSpPr>
        <p:spPr>
          <a:xfrm>
            <a:off x="962833" y="2906713"/>
            <a:ext cx="10360501"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40" name="Google Shape;40;p10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0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0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3" name="Shape 43"/>
        <p:cNvGrpSpPr/>
        <p:nvPr/>
      </p:nvGrpSpPr>
      <p:grpSpPr>
        <a:xfrm>
          <a:off x="0" y="0"/>
          <a:ext cx="0" cy="0"/>
          <a:chOff x="0" y="0"/>
          <a:chExt cx="0" cy="0"/>
        </a:xfrm>
      </p:grpSpPr>
      <p:sp>
        <p:nvSpPr>
          <p:cNvPr id="44" name="Google Shape;44;p10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02"/>
          <p:cNvSpPr txBox="1"/>
          <p:nvPr>
            <p:ph idx="1" type="body"/>
          </p:nvPr>
        </p:nvSpPr>
        <p:spPr>
          <a:xfrm>
            <a:off x="111188" y="1600201"/>
            <a:ext cx="5562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6" name="Google Shape;46;p102"/>
          <p:cNvSpPr txBox="1"/>
          <p:nvPr>
            <p:ph idx="2" type="body"/>
          </p:nvPr>
        </p:nvSpPr>
        <p:spPr>
          <a:xfrm>
            <a:off x="5819007" y="1600201"/>
            <a:ext cx="6219005"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7" name="Google Shape;47;p10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0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0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descr="Dark gray partial box." id="50" name="Google Shape;50;p102"/>
          <p:cNvGrpSpPr/>
          <p:nvPr/>
        </p:nvGrpSpPr>
        <p:grpSpPr>
          <a:xfrm>
            <a:off x="1279023" y="313346"/>
            <a:ext cx="10268319" cy="1066802"/>
            <a:chOff x="989012" y="4572000"/>
            <a:chExt cx="10268319" cy="1002032"/>
          </a:xfrm>
        </p:grpSpPr>
        <p:cxnSp>
          <p:nvCxnSpPr>
            <p:cNvPr id="51" name="Google Shape;51;p102"/>
            <p:cNvCxnSpPr/>
            <p:nvPr/>
          </p:nvCxnSpPr>
          <p:spPr>
            <a:xfrm>
              <a:off x="4113212" y="4572000"/>
              <a:ext cx="7144119" cy="0"/>
            </a:xfrm>
            <a:prstGeom prst="straightConnector1">
              <a:avLst/>
            </a:prstGeom>
            <a:noFill/>
            <a:ln cap="flat" cmpd="sng" w="25400">
              <a:solidFill>
                <a:srgbClr val="FFC100"/>
              </a:solidFill>
              <a:prstDash val="solid"/>
              <a:round/>
              <a:headEnd len="sm" w="sm" type="none"/>
              <a:tailEnd len="sm" w="sm" type="none"/>
            </a:ln>
          </p:spPr>
        </p:cxnSp>
        <p:cxnSp>
          <p:nvCxnSpPr>
            <p:cNvPr id="52" name="Google Shape;52;p102"/>
            <p:cNvCxnSpPr/>
            <p:nvPr/>
          </p:nvCxnSpPr>
          <p:spPr>
            <a:xfrm>
              <a:off x="11255743" y="4572000"/>
              <a:ext cx="0" cy="1002032"/>
            </a:xfrm>
            <a:prstGeom prst="straightConnector1">
              <a:avLst/>
            </a:prstGeom>
            <a:noFill/>
            <a:ln cap="flat" cmpd="sng" w="25400">
              <a:solidFill>
                <a:srgbClr val="FFC100"/>
              </a:solidFill>
              <a:prstDash val="solid"/>
              <a:round/>
              <a:headEnd len="sm" w="sm" type="none"/>
              <a:tailEnd len="sm" w="sm" type="none"/>
            </a:ln>
          </p:spPr>
        </p:cxnSp>
        <p:cxnSp>
          <p:nvCxnSpPr>
            <p:cNvPr id="53" name="Google Shape;53;p102"/>
            <p:cNvCxnSpPr/>
            <p:nvPr/>
          </p:nvCxnSpPr>
          <p:spPr>
            <a:xfrm rot="10800000">
              <a:off x="989012" y="5574032"/>
              <a:ext cx="10266731" cy="0"/>
            </a:xfrm>
            <a:prstGeom prst="straightConnector1">
              <a:avLst/>
            </a:prstGeom>
            <a:noFill/>
            <a:ln cap="flat" cmpd="sng" w="25400">
              <a:solidFill>
                <a:srgbClr val="FFC100"/>
              </a:solidFill>
              <a:prstDash val="solid"/>
              <a:round/>
              <a:headEnd len="sm" w="sm" type="none"/>
              <a:tailEnd len="sm" w="sm"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4" name="Shape 54"/>
        <p:cNvGrpSpPr/>
        <p:nvPr/>
      </p:nvGrpSpPr>
      <p:grpSpPr>
        <a:xfrm>
          <a:off x="0" y="0"/>
          <a:ext cx="0" cy="0"/>
          <a:chOff x="0" y="0"/>
          <a:chExt cx="0" cy="0"/>
        </a:xfrm>
      </p:grpSpPr>
      <p:sp>
        <p:nvSpPr>
          <p:cNvPr id="55" name="Google Shape;55;p10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Arial Black"/>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03"/>
          <p:cNvSpPr txBox="1"/>
          <p:nvPr>
            <p:ph idx="1" type="body"/>
          </p:nvPr>
        </p:nvSpPr>
        <p:spPr>
          <a:xfrm>
            <a:off x="609441" y="1535113"/>
            <a:ext cx="5385514"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7" name="Google Shape;57;p103"/>
          <p:cNvSpPr txBox="1"/>
          <p:nvPr>
            <p:ph idx="2" type="body"/>
          </p:nvPr>
        </p:nvSpPr>
        <p:spPr>
          <a:xfrm>
            <a:off x="609441" y="2174875"/>
            <a:ext cx="5385514"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8" name="Google Shape;58;p103"/>
          <p:cNvSpPr txBox="1"/>
          <p:nvPr>
            <p:ph idx="3" type="body"/>
          </p:nvPr>
        </p:nvSpPr>
        <p:spPr>
          <a:xfrm>
            <a:off x="6191754" y="1535113"/>
            <a:ext cx="5387630"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9" name="Google Shape;59;p103"/>
          <p:cNvSpPr txBox="1"/>
          <p:nvPr>
            <p:ph idx="4" type="body"/>
          </p:nvPr>
        </p:nvSpPr>
        <p:spPr>
          <a:xfrm>
            <a:off x="6191754" y="2174875"/>
            <a:ext cx="5387630"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 name="Google Shape;60;p10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0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0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descr="Dark gray partial box." id="63" name="Google Shape;63;p103"/>
          <p:cNvGrpSpPr/>
          <p:nvPr/>
        </p:nvGrpSpPr>
        <p:grpSpPr>
          <a:xfrm>
            <a:off x="1279023" y="313346"/>
            <a:ext cx="10268319" cy="1066802"/>
            <a:chOff x="989012" y="4572000"/>
            <a:chExt cx="10268319" cy="1002032"/>
          </a:xfrm>
        </p:grpSpPr>
        <p:cxnSp>
          <p:nvCxnSpPr>
            <p:cNvPr id="64" name="Google Shape;64;p103"/>
            <p:cNvCxnSpPr/>
            <p:nvPr/>
          </p:nvCxnSpPr>
          <p:spPr>
            <a:xfrm>
              <a:off x="4113212" y="4572000"/>
              <a:ext cx="7144119" cy="0"/>
            </a:xfrm>
            <a:prstGeom prst="straightConnector1">
              <a:avLst/>
            </a:prstGeom>
            <a:noFill/>
            <a:ln cap="flat" cmpd="sng" w="25400">
              <a:solidFill>
                <a:srgbClr val="FFC100"/>
              </a:solidFill>
              <a:prstDash val="solid"/>
              <a:round/>
              <a:headEnd len="sm" w="sm" type="none"/>
              <a:tailEnd len="sm" w="sm" type="none"/>
            </a:ln>
          </p:spPr>
        </p:cxnSp>
        <p:cxnSp>
          <p:nvCxnSpPr>
            <p:cNvPr id="65" name="Google Shape;65;p103"/>
            <p:cNvCxnSpPr/>
            <p:nvPr/>
          </p:nvCxnSpPr>
          <p:spPr>
            <a:xfrm>
              <a:off x="11255743" y="4572000"/>
              <a:ext cx="0" cy="1002032"/>
            </a:xfrm>
            <a:prstGeom prst="straightConnector1">
              <a:avLst/>
            </a:prstGeom>
            <a:noFill/>
            <a:ln cap="flat" cmpd="sng" w="25400">
              <a:solidFill>
                <a:srgbClr val="FFC100"/>
              </a:solidFill>
              <a:prstDash val="solid"/>
              <a:round/>
              <a:headEnd len="sm" w="sm" type="none"/>
              <a:tailEnd len="sm" w="sm" type="none"/>
            </a:ln>
          </p:spPr>
        </p:cxnSp>
        <p:cxnSp>
          <p:nvCxnSpPr>
            <p:cNvPr id="66" name="Google Shape;66;p103"/>
            <p:cNvCxnSpPr/>
            <p:nvPr/>
          </p:nvCxnSpPr>
          <p:spPr>
            <a:xfrm rot="10800000">
              <a:off x="989012" y="5574032"/>
              <a:ext cx="10266731" cy="0"/>
            </a:xfrm>
            <a:prstGeom prst="straightConnector1">
              <a:avLst/>
            </a:prstGeom>
            <a:noFill/>
            <a:ln cap="flat" cmpd="sng" w="25400">
              <a:solidFill>
                <a:srgbClr val="FFC100"/>
              </a:solidFill>
              <a:prstDash val="solid"/>
              <a:round/>
              <a:headEnd len="sm" w="sm" type="none"/>
              <a:tailEnd len="sm" w="sm"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0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0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descr="Dark gray partial box." id="72" name="Google Shape;72;p104"/>
          <p:cNvGrpSpPr/>
          <p:nvPr/>
        </p:nvGrpSpPr>
        <p:grpSpPr>
          <a:xfrm>
            <a:off x="1279023" y="313346"/>
            <a:ext cx="10268319" cy="1066802"/>
            <a:chOff x="989012" y="4572000"/>
            <a:chExt cx="10268319" cy="1002032"/>
          </a:xfrm>
        </p:grpSpPr>
        <p:cxnSp>
          <p:nvCxnSpPr>
            <p:cNvPr id="73" name="Google Shape;73;p104"/>
            <p:cNvCxnSpPr/>
            <p:nvPr/>
          </p:nvCxnSpPr>
          <p:spPr>
            <a:xfrm>
              <a:off x="4113212" y="4572000"/>
              <a:ext cx="7144119" cy="0"/>
            </a:xfrm>
            <a:prstGeom prst="straightConnector1">
              <a:avLst/>
            </a:prstGeom>
            <a:noFill/>
            <a:ln cap="flat" cmpd="sng" w="25400">
              <a:solidFill>
                <a:srgbClr val="FFC100"/>
              </a:solidFill>
              <a:prstDash val="solid"/>
              <a:round/>
              <a:headEnd len="sm" w="sm" type="none"/>
              <a:tailEnd len="sm" w="sm" type="none"/>
            </a:ln>
          </p:spPr>
        </p:cxnSp>
        <p:cxnSp>
          <p:nvCxnSpPr>
            <p:cNvPr id="74" name="Google Shape;74;p104"/>
            <p:cNvCxnSpPr/>
            <p:nvPr/>
          </p:nvCxnSpPr>
          <p:spPr>
            <a:xfrm>
              <a:off x="11255743" y="4572000"/>
              <a:ext cx="0" cy="1002032"/>
            </a:xfrm>
            <a:prstGeom prst="straightConnector1">
              <a:avLst/>
            </a:prstGeom>
            <a:noFill/>
            <a:ln cap="flat" cmpd="sng" w="25400">
              <a:solidFill>
                <a:srgbClr val="FFC100"/>
              </a:solidFill>
              <a:prstDash val="solid"/>
              <a:round/>
              <a:headEnd len="sm" w="sm" type="none"/>
              <a:tailEnd len="sm" w="sm" type="none"/>
            </a:ln>
          </p:spPr>
        </p:cxnSp>
        <p:cxnSp>
          <p:nvCxnSpPr>
            <p:cNvPr id="75" name="Google Shape;75;p104"/>
            <p:cNvCxnSpPr/>
            <p:nvPr/>
          </p:nvCxnSpPr>
          <p:spPr>
            <a:xfrm rot="10800000">
              <a:off x="989012" y="5574032"/>
              <a:ext cx="10266731" cy="0"/>
            </a:xfrm>
            <a:prstGeom prst="straightConnector1">
              <a:avLst/>
            </a:prstGeom>
            <a:noFill/>
            <a:ln cap="flat" cmpd="sng" w="25400">
              <a:solidFill>
                <a:srgbClr val="FFC100"/>
              </a:solidFill>
              <a:prstDash val="solid"/>
              <a:round/>
              <a:headEnd len="sm" w="sm" type="none"/>
              <a:tailEnd len="sm" w="sm"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6" name="Shape 76"/>
        <p:cNvGrpSpPr/>
        <p:nvPr/>
      </p:nvGrpSpPr>
      <p:grpSpPr>
        <a:xfrm>
          <a:off x="0" y="0"/>
          <a:ext cx="0" cy="0"/>
          <a:chOff x="0" y="0"/>
          <a:chExt cx="0" cy="0"/>
        </a:xfrm>
      </p:grpSpPr>
      <p:sp>
        <p:nvSpPr>
          <p:cNvPr id="77" name="Google Shape;77;p10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0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0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0" name="Shape 80"/>
        <p:cNvGrpSpPr/>
        <p:nvPr/>
      </p:nvGrpSpPr>
      <p:grpSpPr>
        <a:xfrm>
          <a:off x="0" y="0"/>
          <a:ext cx="0" cy="0"/>
          <a:chOff x="0" y="0"/>
          <a:chExt cx="0" cy="0"/>
        </a:xfrm>
      </p:grpSpPr>
      <p:sp>
        <p:nvSpPr>
          <p:cNvPr id="81" name="Google Shape;81;p106"/>
          <p:cNvSpPr txBox="1"/>
          <p:nvPr>
            <p:ph type="title"/>
          </p:nvPr>
        </p:nvSpPr>
        <p:spPr>
          <a:xfrm>
            <a:off x="609442" y="273050"/>
            <a:ext cx="4010039"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Black"/>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06"/>
          <p:cNvSpPr txBox="1"/>
          <p:nvPr>
            <p:ph idx="1" type="body"/>
          </p:nvPr>
        </p:nvSpPr>
        <p:spPr>
          <a:xfrm>
            <a:off x="4765492" y="273051"/>
            <a:ext cx="6813892"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83" name="Google Shape;83;p106"/>
          <p:cNvSpPr txBox="1"/>
          <p:nvPr>
            <p:ph idx="2" type="body"/>
          </p:nvPr>
        </p:nvSpPr>
        <p:spPr>
          <a:xfrm>
            <a:off x="609442" y="1435101"/>
            <a:ext cx="4010039"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84" name="Google Shape;84;p10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0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0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7" name="Shape 87"/>
        <p:cNvGrpSpPr/>
        <p:nvPr/>
      </p:nvGrpSpPr>
      <p:grpSpPr>
        <a:xfrm>
          <a:off x="0" y="0"/>
          <a:ext cx="0" cy="0"/>
          <a:chOff x="0" y="0"/>
          <a:chExt cx="0" cy="0"/>
        </a:xfrm>
      </p:grpSpPr>
      <p:sp>
        <p:nvSpPr>
          <p:cNvPr id="88" name="Google Shape;88;p107"/>
          <p:cNvSpPr txBox="1"/>
          <p:nvPr>
            <p:ph type="title"/>
          </p:nvPr>
        </p:nvSpPr>
        <p:spPr>
          <a:xfrm>
            <a:off x="2389095" y="4800600"/>
            <a:ext cx="7313295"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Black"/>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07"/>
          <p:cNvSpPr/>
          <p:nvPr>
            <p:ph idx="2" type="pic"/>
          </p:nvPr>
        </p:nvSpPr>
        <p:spPr>
          <a:xfrm>
            <a:off x="2389095" y="612775"/>
            <a:ext cx="7313295" cy="4114800"/>
          </a:xfrm>
          <a:prstGeom prst="rect">
            <a:avLst/>
          </a:prstGeom>
          <a:noFill/>
          <a:ln>
            <a:noFill/>
          </a:ln>
        </p:spPr>
      </p:sp>
      <p:sp>
        <p:nvSpPr>
          <p:cNvPr id="90" name="Google Shape;90;p107"/>
          <p:cNvSpPr txBox="1"/>
          <p:nvPr>
            <p:ph idx="1" type="body"/>
          </p:nvPr>
        </p:nvSpPr>
        <p:spPr>
          <a:xfrm>
            <a:off x="2389095" y="5367338"/>
            <a:ext cx="7313295"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91" name="Google Shape;91;p10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0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0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descr="Black and white background Flourence city image." id="10" name="Google Shape;10;p98"/>
          <p:cNvPicPr preferRelativeResize="0"/>
          <p:nvPr/>
        </p:nvPicPr>
        <p:blipFill rotWithShape="1">
          <a:blip r:embed="rId1">
            <a:alphaModFix amt="10000"/>
          </a:blip>
          <a:srcRect b="0" l="0" r="0" t="0"/>
          <a:stretch/>
        </p:blipFill>
        <p:spPr>
          <a:xfrm>
            <a:off x="0" y="0"/>
            <a:ext cx="12188825" cy="6856214"/>
          </a:xfrm>
          <a:prstGeom prst="rect">
            <a:avLst/>
          </a:prstGeom>
          <a:noFill/>
          <a:ln>
            <a:noFill/>
          </a:ln>
        </p:spPr>
      </p:pic>
      <p:sp>
        <p:nvSpPr>
          <p:cNvPr id="11" name="Google Shape;11;p9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000"/>
              <a:buFont typeface="Arial Black"/>
              <a:buNone/>
              <a:defRPr b="0" i="0" sz="4000" u="none" cap="none" strike="noStrike">
                <a:solidFill>
                  <a:schemeClr val="dk1"/>
                </a:solidFill>
                <a:latin typeface="Arial Black"/>
                <a:ea typeface="Arial Black"/>
                <a:cs typeface="Arial Black"/>
                <a:sym typeface="Arial Black"/>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98"/>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3" name="Google Shape;13;p9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9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9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FFC000"/>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1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hyperlink" Target="https://activecollab.com/" TargetMode="External"/><Relationship Id="rId4" Type="http://schemas.openxmlformats.org/officeDocument/2006/relationships/hyperlink" Target="http://agilosoftware.com/" TargetMode="External"/><Relationship Id="rId5" Type="http://schemas.openxmlformats.org/officeDocument/2006/relationships/hyperlink" Target="https://www.atlassian.com/software/jira?a=capterra"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2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26.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2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5.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3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29.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30.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3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33.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33.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33.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hyperlink" Target="https://www.google.co.in/search?tbo=p&amp;tbm=bks&amp;q=inauthor:%22James+Shore%22" TargetMode="External"/><Relationship Id="rId4" Type="http://schemas.openxmlformats.org/officeDocument/2006/relationships/hyperlink" Target="https://www.google.co.in/search?tbo=p&amp;tbm=bks&amp;q=inauthor:%22Shane+Warden%2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
          <p:cNvSpPr txBox="1"/>
          <p:nvPr>
            <p:ph type="ctrTitle"/>
          </p:nvPr>
        </p:nvSpPr>
        <p:spPr>
          <a:xfrm>
            <a:off x="912812" y="1676400"/>
            <a:ext cx="10360501" cy="14478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C00000"/>
              </a:buClr>
              <a:buSzPts val="4000"/>
              <a:buFont typeface="Arial Black"/>
              <a:buNone/>
            </a:pPr>
            <a:r>
              <a:rPr lang="en-US">
                <a:solidFill>
                  <a:srgbClr val="C00000"/>
                </a:solidFill>
              </a:rPr>
              <a:t>UNIT V</a:t>
            </a:r>
            <a:br>
              <a:rPr lang="en-US">
                <a:solidFill>
                  <a:srgbClr val="C00000"/>
                </a:solidFill>
              </a:rPr>
            </a:br>
            <a:r>
              <a:rPr b="1" lang="en-US"/>
              <a:t>Trends in Software Engineering</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Comparison of failure rate</a:t>
            </a:r>
            <a:endParaRPr/>
          </a:p>
        </p:txBody>
      </p:sp>
      <p:pic>
        <p:nvPicPr>
          <p:cNvPr id="202" name="Google Shape;202;p10"/>
          <p:cNvPicPr preferRelativeResize="0"/>
          <p:nvPr>
            <p:ph idx="1" type="body"/>
          </p:nvPr>
        </p:nvPicPr>
        <p:blipFill rotWithShape="1">
          <a:blip r:embed="rId3">
            <a:alphaModFix/>
          </a:blip>
          <a:srcRect b="0" l="0" r="0" t="0"/>
          <a:stretch/>
        </p:blipFill>
        <p:spPr>
          <a:xfrm>
            <a:off x="2741612" y="1417638"/>
            <a:ext cx="6553200" cy="5527320"/>
          </a:xfrm>
          <a:prstGeom prst="rect">
            <a:avLst/>
          </a:prstGeom>
          <a:noFill/>
          <a:ln>
            <a:noFill/>
          </a:ln>
        </p:spPr>
      </p:pic>
      <p:sp>
        <p:nvSpPr>
          <p:cNvPr id="203" name="Google Shape;203;p1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204" name="Google Shape;204;p1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205" name="Google Shape;205;p1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1"/>
          <p:cNvSpPr txBox="1"/>
          <p:nvPr>
            <p:ph type="title"/>
          </p:nvPr>
        </p:nvSpPr>
        <p:spPr>
          <a:xfrm>
            <a:off x="1681964" y="467431"/>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Manifesto</a:t>
            </a:r>
            <a:endParaRPr/>
          </a:p>
        </p:txBody>
      </p:sp>
      <p:sp>
        <p:nvSpPr>
          <p:cNvPr id="213" name="Google Shape;213;p11"/>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214" name="Google Shape;214;p1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id="215" name="Google Shape;215;p11"/>
          <p:cNvPicPr preferRelativeResize="0"/>
          <p:nvPr/>
        </p:nvPicPr>
        <p:blipFill rotWithShape="1">
          <a:blip r:embed="rId3">
            <a:alphaModFix/>
          </a:blip>
          <a:srcRect b="0" l="0" r="0" t="0"/>
          <a:stretch/>
        </p:blipFill>
        <p:spPr>
          <a:xfrm>
            <a:off x="195019" y="287422"/>
            <a:ext cx="1269267" cy="1313255"/>
          </a:xfrm>
          <a:prstGeom prst="rect">
            <a:avLst/>
          </a:prstGeom>
          <a:noFill/>
          <a:ln>
            <a:noFill/>
          </a:ln>
        </p:spPr>
      </p:pic>
      <p:sp>
        <p:nvSpPr>
          <p:cNvPr id="216" name="Google Shape;216;p1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grpSp>
        <p:nvGrpSpPr>
          <p:cNvPr id="217" name="Google Shape;217;p11"/>
          <p:cNvGrpSpPr/>
          <p:nvPr/>
        </p:nvGrpSpPr>
        <p:grpSpPr>
          <a:xfrm>
            <a:off x="1751012" y="2590800"/>
            <a:ext cx="10329288" cy="4409089"/>
            <a:chOff x="759509" y="1219200"/>
            <a:chExt cx="11320791" cy="5807031"/>
          </a:xfrm>
        </p:grpSpPr>
        <p:pic>
          <p:nvPicPr>
            <p:cNvPr id="218" name="Google Shape;218;p11"/>
            <p:cNvPicPr preferRelativeResize="0"/>
            <p:nvPr/>
          </p:nvPicPr>
          <p:blipFill rotWithShape="1">
            <a:blip r:embed="rId4">
              <a:alphaModFix/>
            </a:blip>
            <a:srcRect b="0" l="0" r="0" t="0"/>
            <a:stretch/>
          </p:blipFill>
          <p:spPr>
            <a:xfrm>
              <a:off x="759509" y="1707726"/>
              <a:ext cx="10794841" cy="4586211"/>
            </a:xfrm>
            <a:prstGeom prst="rect">
              <a:avLst/>
            </a:prstGeom>
            <a:noFill/>
            <a:ln>
              <a:noFill/>
            </a:ln>
          </p:spPr>
        </p:pic>
        <p:sp>
          <p:nvSpPr>
            <p:cNvPr id="219" name="Google Shape;219;p11"/>
            <p:cNvSpPr/>
            <p:nvPr/>
          </p:nvSpPr>
          <p:spPr>
            <a:xfrm>
              <a:off x="4265612" y="1219200"/>
              <a:ext cx="2743200" cy="533400"/>
            </a:xfrm>
            <a:prstGeom prst="curvedDownArrow">
              <a:avLst>
                <a:gd fmla="val 25000" name="adj1"/>
                <a:gd fmla="val 50000" name="adj2"/>
                <a:gd fmla="val 25000" name="adj3"/>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0" name="Google Shape;220;p11"/>
            <p:cNvSpPr/>
            <p:nvPr/>
          </p:nvSpPr>
          <p:spPr>
            <a:xfrm rot="-10543769">
              <a:off x="4654006" y="6176428"/>
              <a:ext cx="2966455" cy="740381"/>
            </a:xfrm>
            <a:prstGeom prst="curvedDownArrow">
              <a:avLst>
                <a:gd fmla="val 25000" name="adj1"/>
                <a:gd fmla="val 50000" name="adj2"/>
                <a:gd fmla="val 25000" name="adj3"/>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1" name="Google Shape;221;p11"/>
            <p:cNvSpPr/>
            <p:nvPr/>
          </p:nvSpPr>
          <p:spPr>
            <a:xfrm rot="5400000">
              <a:off x="10442000" y="3924300"/>
              <a:ext cx="2743200" cy="533400"/>
            </a:xfrm>
            <a:prstGeom prst="curvedDownArrow">
              <a:avLst>
                <a:gd fmla="val 25000" name="adj1"/>
                <a:gd fmla="val 50000" name="adj2"/>
                <a:gd fmla="val 25000" name="adj3"/>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22" name="Google Shape;222;p11"/>
          <p:cNvSpPr/>
          <p:nvPr/>
        </p:nvSpPr>
        <p:spPr>
          <a:xfrm>
            <a:off x="379412" y="1690044"/>
            <a:ext cx="11199972"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The four core values of Agile software development as stated by the Agile Manifesto are: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Individuals and Interactions over</a:t>
            </a:r>
            <a:br>
              <a:rPr lang="en-US">
                <a:latin typeface="Calibri"/>
                <a:ea typeface="Calibri"/>
                <a:cs typeface="Calibri"/>
                <a:sym typeface="Calibri"/>
              </a:rPr>
            </a:br>
            <a:r>
              <a:rPr lang="en-US">
                <a:latin typeface="Calibri"/>
                <a:ea typeface="Calibri"/>
                <a:cs typeface="Calibri"/>
                <a:sym typeface="Calibri"/>
              </a:rPr>
              <a:t>Processes and Tools</a:t>
            </a:r>
            <a:endParaRPr>
              <a:latin typeface="Calibri"/>
              <a:ea typeface="Calibri"/>
              <a:cs typeface="Calibri"/>
              <a:sym typeface="Calibri"/>
            </a:endParaRPr>
          </a:p>
        </p:txBody>
      </p:sp>
      <p:sp>
        <p:nvSpPr>
          <p:cNvPr id="228" name="Google Shape;228;p12"/>
          <p:cNvSpPr txBox="1"/>
          <p:nvPr>
            <p:ph idx="1" type="body"/>
          </p:nvPr>
        </p:nvSpPr>
        <p:spPr>
          <a:xfrm>
            <a:off x="379412" y="1468883"/>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Clr>
                <a:srgbClr val="FF0000"/>
              </a:buClr>
              <a:buSzPts val="2800"/>
              <a:buChar char="•"/>
            </a:pPr>
            <a:r>
              <a:rPr lang="en-US" sz="2800">
                <a:solidFill>
                  <a:srgbClr val="FF0000"/>
                </a:solidFill>
              </a:rPr>
              <a:t>People </a:t>
            </a:r>
            <a:r>
              <a:rPr lang="en-US" sz="2800"/>
              <a:t>make biggest impact on success</a:t>
            </a:r>
            <a:endParaRPr/>
          </a:p>
          <a:p>
            <a:pPr indent="-285750" lvl="1" marL="742950" rtl="0" algn="l">
              <a:lnSpc>
                <a:spcPct val="150000"/>
              </a:lnSpc>
              <a:spcBef>
                <a:spcPts val="560"/>
              </a:spcBef>
              <a:spcAft>
                <a:spcPts val="0"/>
              </a:spcAft>
              <a:buClr>
                <a:schemeClr val="dk1"/>
              </a:buClr>
              <a:buSzPts val="2800"/>
              <a:buChar char="–"/>
            </a:pPr>
            <a:r>
              <a:rPr lang="en-US"/>
              <a:t>Process and environment help, but will not create success.</a:t>
            </a:r>
            <a:endParaRPr/>
          </a:p>
          <a:p>
            <a:pPr indent="-342900" lvl="0" marL="342900" rtl="0" algn="l">
              <a:lnSpc>
                <a:spcPct val="150000"/>
              </a:lnSpc>
              <a:spcBef>
                <a:spcPts val="560"/>
              </a:spcBef>
              <a:spcAft>
                <a:spcPts val="0"/>
              </a:spcAft>
              <a:buClr>
                <a:srgbClr val="FF0000"/>
              </a:buClr>
              <a:buSzPts val="2800"/>
              <a:buChar char="•"/>
            </a:pPr>
            <a:r>
              <a:rPr lang="en-US" sz="2800">
                <a:solidFill>
                  <a:srgbClr val="FF0000"/>
                </a:solidFill>
              </a:rPr>
              <a:t>Strong individuals </a:t>
            </a:r>
            <a:r>
              <a:rPr lang="en-US" sz="2800"/>
              <a:t>not enough without good team interaction.</a:t>
            </a:r>
            <a:endParaRPr/>
          </a:p>
          <a:p>
            <a:pPr indent="-285750" lvl="1" marL="742950" rtl="0" algn="l">
              <a:lnSpc>
                <a:spcPct val="150000"/>
              </a:lnSpc>
              <a:spcBef>
                <a:spcPts val="560"/>
              </a:spcBef>
              <a:spcAft>
                <a:spcPts val="0"/>
              </a:spcAft>
              <a:buClr>
                <a:schemeClr val="dk1"/>
              </a:buClr>
              <a:buSzPts val="2800"/>
              <a:buChar char="–"/>
            </a:pPr>
            <a:r>
              <a:rPr lang="en-US"/>
              <a:t>Individuals may be stronger based on their ability to work on a team.</a:t>
            </a:r>
            <a:endParaRPr/>
          </a:p>
          <a:p>
            <a:pPr indent="-342900" lvl="0" marL="342900" rtl="0" algn="l">
              <a:lnSpc>
                <a:spcPct val="150000"/>
              </a:lnSpc>
              <a:spcBef>
                <a:spcPts val="560"/>
              </a:spcBef>
              <a:spcAft>
                <a:spcPts val="0"/>
              </a:spcAft>
              <a:buClr>
                <a:schemeClr val="dk1"/>
              </a:buClr>
              <a:buSzPts val="2800"/>
              <a:buChar char="•"/>
            </a:pPr>
            <a:r>
              <a:rPr lang="en-US" sz="2800"/>
              <a:t>Tools can help, but bigger and better tools can hinder more than help</a:t>
            </a:r>
            <a:endParaRPr/>
          </a:p>
          <a:p>
            <a:pPr indent="-285750" lvl="1" marL="742950" rtl="0" algn="l">
              <a:lnSpc>
                <a:spcPct val="150000"/>
              </a:lnSpc>
              <a:spcBef>
                <a:spcPts val="560"/>
              </a:spcBef>
              <a:spcAft>
                <a:spcPts val="0"/>
              </a:spcAft>
              <a:buClr>
                <a:srgbClr val="FF0000"/>
              </a:buClr>
              <a:buSzPts val="2800"/>
              <a:buChar char="–"/>
            </a:pPr>
            <a:r>
              <a:rPr lang="en-US">
                <a:solidFill>
                  <a:srgbClr val="FF0000"/>
                </a:solidFill>
              </a:rPr>
              <a:t>Simpler tools </a:t>
            </a:r>
            <a:r>
              <a:rPr lang="en-US"/>
              <a:t>can be better</a:t>
            </a:r>
            <a:endParaRPr/>
          </a:p>
          <a:p>
            <a:pPr indent="-190500" lvl="0" marL="342900" rtl="0" algn="l">
              <a:lnSpc>
                <a:spcPct val="150000"/>
              </a:lnSpc>
              <a:spcBef>
                <a:spcPts val="480"/>
              </a:spcBef>
              <a:spcAft>
                <a:spcPts val="0"/>
              </a:spcAft>
              <a:buClr>
                <a:schemeClr val="dk1"/>
              </a:buClr>
              <a:buSzPts val="2400"/>
              <a:buNone/>
            </a:pPr>
            <a:r>
              <a:t/>
            </a:r>
            <a:endParaRPr sz="2400"/>
          </a:p>
        </p:txBody>
      </p:sp>
      <p:sp>
        <p:nvSpPr>
          <p:cNvPr id="229" name="Google Shape;229;p1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230" name="Google Shape;230;p1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231" name="Google Shape;231;p1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32" name="Google Shape;232;p12"/>
          <p:cNvPicPr preferRelativeResize="0"/>
          <p:nvPr/>
        </p:nvPicPr>
        <p:blipFill rotWithShape="1">
          <a:blip r:embed="rId3">
            <a:alphaModFix/>
          </a:blip>
          <a:srcRect b="0" l="0" r="0" t="0"/>
          <a:stretch/>
        </p:blipFill>
        <p:spPr>
          <a:xfrm>
            <a:off x="7834864" y="5152644"/>
            <a:ext cx="4100027" cy="174193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Working Software over</a:t>
            </a:r>
            <a:br>
              <a:rPr lang="en-US">
                <a:latin typeface="Calibri"/>
                <a:ea typeface="Calibri"/>
                <a:cs typeface="Calibri"/>
                <a:sym typeface="Calibri"/>
              </a:rPr>
            </a:br>
            <a:r>
              <a:rPr lang="en-US">
                <a:latin typeface="Calibri"/>
                <a:ea typeface="Calibri"/>
                <a:cs typeface="Calibri"/>
                <a:sym typeface="Calibri"/>
              </a:rPr>
              <a:t>Comprehensive Documentation</a:t>
            </a:r>
            <a:endParaRPr>
              <a:latin typeface="Calibri"/>
              <a:ea typeface="Calibri"/>
              <a:cs typeface="Calibri"/>
              <a:sym typeface="Calibri"/>
            </a:endParaRPr>
          </a:p>
        </p:txBody>
      </p:sp>
      <p:sp>
        <p:nvSpPr>
          <p:cNvPr id="238" name="Google Shape;238;p13"/>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sz="2800"/>
              <a:t>Documentation important, but too much is worse than too little</a:t>
            </a:r>
            <a:endParaRPr/>
          </a:p>
          <a:p>
            <a:pPr indent="-285750" lvl="1" marL="742950" rtl="0" algn="l">
              <a:lnSpc>
                <a:spcPct val="100000"/>
              </a:lnSpc>
              <a:spcBef>
                <a:spcPts val="480"/>
              </a:spcBef>
              <a:spcAft>
                <a:spcPts val="0"/>
              </a:spcAft>
              <a:buClr>
                <a:schemeClr val="dk1"/>
              </a:buClr>
              <a:buSzPts val="2400"/>
              <a:buChar char="–"/>
            </a:pPr>
            <a:r>
              <a:rPr lang="en-US" sz="2400"/>
              <a:t>Long time to produce, keep in sync with code</a:t>
            </a:r>
            <a:endParaRPr/>
          </a:p>
          <a:p>
            <a:pPr indent="-285750" lvl="1" marL="742950" rtl="0" algn="l">
              <a:lnSpc>
                <a:spcPct val="100000"/>
              </a:lnSpc>
              <a:spcBef>
                <a:spcPts val="480"/>
              </a:spcBef>
              <a:spcAft>
                <a:spcPts val="0"/>
              </a:spcAft>
              <a:buClr>
                <a:schemeClr val="dk1"/>
              </a:buClr>
              <a:buSzPts val="2400"/>
              <a:buChar char="–"/>
            </a:pPr>
            <a:r>
              <a:rPr lang="en-US" sz="2400"/>
              <a:t>Keep documents short and salient</a:t>
            </a:r>
            <a:endParaRPr/>
          </a:p>
          <a:p>
            <a:pPr indent="-342900" lvl="0" marL="342900" rtl="0" algn="l">
              <a:lnSpc>
                <a:spcPct val="100000"/>
              </a:lnSpc>
              <a:spcBef>
                <a:spcPts val="560"/>
              </a:spcBef>
              <a:spcAft>
                <a:spcPts val="0"/>
              </a:spcAft>
              <a:buClr>
                <a:schemeClr val="dk1"/>
              </a:buClr>
              <a:buSzPts val="2800"/>
              <a:buChar char="•"/>
            </a:pPr>
            <a:r>
              <a:rPr lang="en-US" sz="2800"/>
              <a:t>Focus effort on producing code, not descriptions of it</a:t>
            </a:r>
            <a:endParaRPr/>
          </a:p>
          <a:p>
            <a:pPr indent="-285750" lvl="1" marL="742950" rtl="0" algn="l">
              <a:lnSpc>
                <a:spcPct val="100000"/>
              </a:lnSpc>
              <a:spcBef>
                <a:spcPts val="480"/>
              </a:spcBef>
              <a:spcAft>
                <a:spcPts val="0"/>
              </a:spcAft>
              <a:buClr>
                <a:schemeClr val="dk1"/>
              </a:buClr>
              <a:buSzPts val="2400"/>
              <a:buChar char="–"/>
            </a:pPr>
            <a:r>
              <a:rPr lang="en-US" sz="2400"/>
              <a:t>Code should document itself</a:t>
            </a:r>
            <a:endParaRPr/>
          </a:p>
          <a:p>
            <a:pPr indent="-285750" lvl="1" marL="742950" rtl="0" algn="l">
              <a:lnSpc>
                <a:spcPct val="100000"/>
              </a:lnSpc>
              <a:spcBef>
                <a:spcPts val="480"/>
              </a:spcBef>
              <a:spcAft>
                <a:spcPts val="0"/>
              </a:spcAft>
              <a:buClr>
                <a:schemeClr val="dk1"/>
              </a:buClr>
              <a:buSzPts val="2400"/>
              <a:buChar char="–"/>
            </a:pPr>
            <a:r>
              <a:rPr lang="en-US" sz="2400"/>
              <a:t>Knowledge of code kept within the team</a:t>
            </a:r>
            <a:endParaRPr/>
          </a:p>
          <a:p>
            <a:pPr indent="-342900" lvl="0" marL="342900" rtl="0" algn="l">
              <a:lnSpc>
                <a:spcPct val="100000"/>
              </a:lnSpc>
              <a:spcBef>
                <a:spcPts val="560"/>
              </a:spcBef>
              <a:spcAft>
                <a:spcPts val="0"/>
              </a:spcAft>
              <a:buClr>
                <a:srgbClr val="FF0000"/>
              </a:buClr>
              <a:buSzPts val="2800"/>
              <a:buChar char="•"/>
            </a:pPr>
            <a:r>
              <a:rPr i="1" lang="en-US" sz="2800">
                <a:solidFill>
                  <a:srgbClr val="FF0000"/>
                </a:solidFill>
              </a:rPr>
              <a:t>Produce no document unless its need is immediate and significant.</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239" name="Google Shape;239;p1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240" name="Google Shape;240;p1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241" name="Google Shape;241;p1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42" name="Google Shape;242;p13"/>
          <p:cNvPicPr preferRelativeResize="0"/>
          <p:nvPr/>
        </p:nvPicPr>
        <p:blipFill rotWithShape="1">
          <a:blip r:embed="rId3">
            <a:alphaModFix/>
          </a:blip>
          <a:srcRect b="0" l="0" r="0" t="0"/>
          <a:stretch/>
        </p:blipFill>
        <p:spPr>
          <a:xfrm>
            <a:off x="7618412" y="4977869"/>
            <a:ext cx="4102964" cy="174360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Responding to Change over</a:t>
            </a:r>
            <a:br>
              <a:rPr lang="en-US">
                <a:latin typeface="Calibri"/>
                <a:ea typeface="Calibri"/>
                <a:cs typeface="Calibri"/>
                <a:sym typeface="Calibri"/>
              </a:rPr>
            </a:br>
            <a:r>
              <a:rPr lang="en-US">
                <a:latin typeface="Calibri"/>
                <a:ea typeface="Calibri"/>
                <a:cs typeface="Calibri"/>
                <a:sym typeface="Calibri"/>
              </a:rPr>
              <a:t>Following a Plan</a:t>
            </a:r>
            <a:endParaRPr>
              <a:latin typeface="Calibri"/>
              <a:ea typeface="Calibri"/>
              <a:cs typeface="Calibri"/>
              <a:sym typeface="Calibri"/>
            </a:endParaRPr>
          </a:p>
        </p:txBody>
      </p:sp>
      <p:sp>
        <p:nvSpPr>
          <p:cNvPr id="248" name="Google Shape;248;p14"/>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0070C0"/>
              </a:buClr>
              <a:buSzPts val="2400"/>
              <a:buChar char="•"/>
            </a:pPr>
            <a:r>
              <a:rPr lang="en-US" sz="2400">
                <a:solidFill>
                  <a:srgbClr val="0070C0"/>
                </a:solidFill>
              </a:rPr>
              <a:t>Agile Development is focused on quick responses to change and continuous development.</a:t>
            </a:r>
            <a:endParaRPr/>
          </a:p>
          <a:p>
            <a:pPr indent="-342900" lvl="0" marL="342900" rtl="0" algn="l">
              <a:lnSpc>
                <a:spcPct val="100000"/>
              </a:lnSpc>
              <a:spcBef>
                <a:spcPts val="480"/>
              </a:spcBef>
              <a:spcAft>
                <a:spcPts val="0"/>
              </a:spcAft>
              <a:buClr>
                <a:schemeClr val="dk1"/>
              </a:buClr>
              <a:buSzPts val="2400"/>
              <a:buChar char="•"/>
            </a:pPr>
            <a:r>
              <a:rPr lang="en-US" sz="2400"/>
              <a:t>Changes due to Environment, requirements, and estimates of work are inevitable.</a:t>
            </a:r>
            <a:endParaRPr/>
          </a:p>
          <a:p>
            <a:pPr indent="-342900" lvl="0" marL="342900" rtl="0" algn="l">
              <a:lnSpc>
                <a:spcPct val="100000"/>
              </a:lnSpc>
              <a:spcBef>
                <a:spcPts val="480"/>
              </a:spcBef>
              <a:spcAft>
                <a:spcPts val="0"/>
              </a:spcAft>
              <a:buClr>
                <a:schemeClr val="dk1"/>
              </a:buClr>
              <a:buSzPts val="2400"/>
              <a:buChar char="•"/>
            </a:pPr>
            <a:r>
              <a:rPr lang="en-US" sz="2400"/>
              <a:t>Planning out a whole project doesn’t hold up</a:t>
            </a:r>
            <a:endParaRPr/>
          </a:p>
          <a:p>
            <a:pPr indent="-285750" lvl="1" marL="742950" rtl="0" algn="l">
              <a:lnSpc>
                <a:spcPct val="100000"/>
              </a:lnSpc>
              <a:spcBef>
                <a:spcPts val="480"/>
              </a:spcBef>
              <a:spcAft>
                <a:spcPts val="0"/>
              </a:spcAft>
              <a:buClr>
                <a:schemeClr val="dk1"/>
              </a:buClr>
              <a:buSzPts val="2400"/>
              <a:buChar char="–"/>
            </a:pPr>
            <a:r>
              <a:rPr lang="en-US" sz="2400"/>
              <a:t>Changes in shape, not just in time</a:t>
            </a:r>
            <a:endParaRPr/>
          </a:p>
          <a:p>
            <a:pPr indent="-342900" lvl="0" marL="342900" rtl="0" algn="l">
              <a:lnSpc>
                <a:spcPct val="100000"/>
              </a:lnSpc>
              <a:spcBef>
                <a:spcPts val="480"/>
              </a:spcBef>
              <a:spcAft>
                <a:spcPts val="0"/>
              </a:spcAft>
              <a:buClr>
                <a:srgbClr val="FF0000"/>
              </a:buClr>
              <a:buSzPts val="2400"/>
              <a:buChar char="•"/>
            </a:pPr>
            <a:r>
              <a:rPr lang="en-US" sz="2400">
                <a:solidFill>
                  <a:srgbClr val="FF0000"/>
                </a:solidFill>
              </a:rPr>
              <a:t>Keep planning realistic</a:t>
            </a:r>
            <a:endParaRPr/>
          </a:p>
          <a:p>
            <a:pPr indent="-285750" lvl="1" marL="742950" rtl="0" algn="l">
              <a:lnSpc>
                <a:spcPct val="100000"/>
              </a:lnSpc>
              <a:spcBef>
                <a:spcPts val="480"/>
              </a:spcBef>
              <a:spcAft>
                <a:spcPts val="0"/>
              </a:spcAft>
              <a:buClr>
                <a:schemeClr val="dk1"/>
              </a:buClr>
              <a:buSzPts val="2400"/>
              <a:buChar char="–"/>
            </a:pPr>
            <a:r>
              <a:rPr lang="en-US" sz="2400"/>
              <a:t>Know tasks for next couple of weeks</a:t>
            </a:r>
            <a:endParaRPr/>
          </a:p>
          <a:p>
            <a:pPr indent="-285750" lvl="1" marL="742950" rtl="0" algn="l">
              <a:lnSpc>
                <a:spcPct val="100000"/>
              </a:lnSpc>
              <a:spcBef>
                <a:spcPts val="480"/>
              </a:spcBef>
              <a:spcAft>
                <a:spcPts val="0"/>
              </a:spcAft>
              <a:buClr>
                <a:schemeClr val="dk1"/>
              </a:buClr>
              <a:buSzPts val="2400"/>
              <a:buChar char="–"/>
            </a:pPr>
            <a:r>
              <a:rPr lang="en-US" sz="2400"/>
              <a:t>Rough idea of requirements to work on next few months</a:t>
            </a:r>
            <a:endParaRPr/>
          </a:p>
          <a:p>
            <a:pPr indent="-285750" lvl="1" marL="742950" rtl="0" algn="l">
              <a:lnSpc>
                <a:spcPct val="100000"/>
              </a:lnSpc>
              <a:spcBef>
                <a:spcPts val="480"/>
              </a:spcBef>
              <a:spcAft>
                <a:spcPts val="0"/>
              </a:spcAft>
              <a:buClr>
                <a:schemeClr val="dk1"/>
              </a:buClr>
              <a:buSzPts val="2400"/>
              <a:buChar char="–"/>
            </a:pPr>
            <a:r>
              <a:rPr lang="en-US" sz="2400"/>
              <a:t>Vague sense of what needs to be done over year</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249" name="Google Shape;249;p1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250" name="Google Shape;250;p1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251" name="Google Shape;251;p1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52" name="Google Shape;252;p14"/>
          <p:cNvPicPr preferRelativeResize="0"/>
          <p:nvPr/>
        </p:nvPicPr>
        <p:blipFill rotWithShape="1">
          <a:blip r:embed="rId3">
            <a:alphaModFix/>
          </a:blip>
          <a:srcRect b="0" l="0" r="0" t="0"/>
          <a:stretch/>
        </p:blipFill>
        <p:spPr>
          <a:xfrm>
            <a:off x="7694612" y="4977869"/>
            <a:ext cx="4102964" cy="17436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Customer Collaboration over</a:t>
            </a:r>
            <a:br>
              <a:rPr lang="en-US">
                <a:latin typeface="Calibri"/>
                <a:ea typeface="Calibri"/>
                <a:cs typeface="Calibri"/>
                <a:sym typeface="Calibri"/>
              </a:rPr>
            </a:br>
            <a:r>
              <a:rPr lang="en-US">
                <a:latin typeface="Calibri"/>
                <a:ea typeface="Calibri"/>
                <a:cs typeface="Calibri"/>
                <a:sym typeface="Calibri"/>
              </a:rPr>
              <a:t>Contract Negotiation</a:t>
            </a:r>
            <a:endParaRPr>
              <a:latin typeface="Calibri"/>
              <a:ea typeface="Calibri"/>
              <a:cs typeface="Calibri"/>
              <a:sym typeface="Calibri"/>
            </a:endParaRPr>
          </a:p>
        </p:txBody>
      </p:sp>
      <p:sp>
        <p:nvSpPr>
          <p:cNvPr id="258" name="Google Shape;258;p15"/>
          <p:cNvSpPr txBox="1"/>
          <p:nvPr>
            <p:ph idx="1" type="body"/>
          </p:nvPr>
        </p:nvSpPr>
        <p:spPr>
          <a:xfrm>
            <a:off x="609441" y="1600201"/>
            <a:ext cx="11579384"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Clr>
                <a:schemeClr val="dk1"/>
              </a:buClr>
              <a:buSzPts val="2800"/>
              <a:buChar char="•"/>
            </a:pPr>
            <a:r>
              <a:rPr lang="en-US" sz="2800"/>
              <a:t>As the requirements cannot be gathered completely in the beginning of the project due to various factors, </a:t>
            </a:r>
            <a:r>
              <a:rPr lang="en-US" sz="2800">
                <a:solidFill>
                  <a:srgbClr val="FF0000"/>
                </a:solidFill>
              </a:rPr>
              <a:t>continuous customer interaction is very important to get proper product requirements.</a:t>
            </a:r>
            <a:endParaRPr/>
          </a:p>
          <a:p>
            <a:pPr indent="-342900" lvl="0" marL="342900" rtl="0" algn="l">
              <a:lnSpc>
                <a:spcPct val="150000"/>
              </a:lnSpc>
              <a:spcBef>
                <a:spcPts val="560"/>
              </a:spcBef>
              <a:spcAft>
                <a:spcPts val="0"/>
              </a:spcAft>
              <a:buClr>
                <a:schemeClr val="dk1"/>
              </a:buClr>
              <a:buSzPts val="2800"/>
              <a:buChar char="•"/>
            </a:pPr>
            <a:r>
              <a:rPr lang="en-US" sz="2800"/>
              <a:t>Get regular customer feedback</a:t>
            </a:r>
            <a:endParaRPr/>
          </a:p>
          <a:p>
            <a:pPr indent="-165100" lvl="0" marL="342900" rtl="0" algn="l">
              <a:lnSpc>
                <a:spcPct val="150000"/>
              </a:lnSpc>
              <a:spcBef>
                <a:spcPts val="560"/>
              </a:spcBef>
              <a:spcAft>
                <a:spcPts val="0"/>
              </a:spcAft>
              <a:buClr>
                <a:schemeClr val="dk1"/>
              </a:buClr>
              <a:buSzPts val="2800"/>
              <a:buNone/>
            </a:pPr>
            <a:r>
              <a:t/>
            </a:r>
            <a:endParaRPr sz="2800"/>
          </a:p>
          <a:p>
            <a:pPr indent="-139700" lvl="0" marL="342900" rtl="0" algn="l">
              <a:lnSpc>
                <a:spcPct val="100000"/>
              </a:lnSpc>
              <a:spcBef>
                <a:spcPts val="640"/>
              </a:spcBef>
              <a:spcAft>
                <a:spcPts val="0"/>
              </a:spcAft>
              <a:buClr>
                <a:schemeClr val="dk1"/>
              </a:buClr>
              <a:buSzPts val="3200"/>
              <a:buNone/>
            </a:pPr>
            <a:r>
              <a:t/>
            </a:r>
            <a:endParaRPr/>
          </a:p>
        </p:txBody>
      </p:sp>
      <p:sp>
        <p:nvSpPr>
          <p:cNvPr id="259" name="Google Shape;259;p1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260" name="Google Shape;260;p1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261" name="Google Shape;261;p1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62" name="Google Shape;262;p15"/>
          <p:cNvPicPr preferRelativeResize="0"/>
          <p:nvPr/>
        </p:nvPicPr>
        <p:blipFill rotWithShape="1">
          <a:blip r:embed="rId3">
            <a:alphaModFix/>
          </a:blip>
          <a:srcRect b="0" l="0" r="0" t="0"/>
          <a:stretch/>
        </p:blipFill>
        <p:spPr>
          <a:xfrm>
            <a:off x="7847012" y="5010526"/>
            <a:ext cx="4102964" cy="17436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6"/>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method </a:t>
            </a:r>
            <a:r>
              <a:rPr lang="en-US">
                <a:latin typeface="Calibri"/>
                <a:ea typeface="Calibri"/>
                <a:cs typeface="Calibri"/>
                <a:sym typeface="Calibri"/>
              </a:rPr>
              <a:t>is suitable if …</a:t>
            </a:r>
            <a:endParaRPr>
              <a:solidFill>
                <a:schemeClr val="dk1"/>
              </a:solidFill>
              <a:latin typeface="Calibri"/>
              <a:ea typeface="Calibri"/>
              <a:cs typeface="Calibri"/>
              <a:sym typeface="Calibri"/>
            </a:endParaRPr>
          </a:p>
        </p:txBody>
      </p:sp>
      <p:sp>
        <p:nvSpPr>
          <p:cNvPr id="270" name="Google Shape;270;p16"/>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Font typeface="Arial"/>
              <a:buChar char="•"/>
            </a:pPr>
            <a:r>
              <a:rPr lang="en-US" sz="2800">
                <a:latin typeface="Calibri"/>
                <a:ea typeface="Calibri"/>
                <a:cs typeface="Calibri"/>
                <a:sym typeface="Calibri"/>
              </a:rPr>
              <a:t>Product development where a software company is developing a </a:t>
            </a:r>
            <a:r>
              <a:rPr lang="en-US" sz="2800">
                <a:solidFill>
                  <a:srgbClr val="FF0000"/>
                </a:solidFill>
                <a:latin typeface="Calibri"/>
                <a:ea typeface="Calibri"/>
                <a:cs typeface="Calibri"/>
                <a:sym typeface="Calibri"/>
              </a:rPr>
              <a:t>small or medium-sized product </a:t>
            </a:r>
            <a:r>
              <a:rPr lang="en-US" sz="2800">
                <a:latin typeface="Calibri"/>
                <a:ea typeface="Calibri"/>
                <a:cs typeface="Calibri"/>
                <a:sym typeface="Calibri"/>
              </a:rPr>
              <a:t>for sale. </a:t>
            </a:r>
            <a:endParaRPr/>
          </a:p>
          <a:p>
            <a:pPr indent="-342900" lvl="0" marL="342900" rtl="0" algn="l">
              <a:lnSpc>
                <a:spcPct val="100000"/>
              </a:lnSpc>
              <a:spcBef>
                <a:spcPts val="560"/>
              </a:spcBef>
              <a:spcAft>
                <a:spcPts val="0"/>
              </a:spcAft>
              <a:buClr>
                <a:srgbClr val="FF0000"/>
              </a:buClr>
              <a:buSzPts val="2800"/>
              <a:buFont typeface="Arial"/>
              <a:buChar char="•"/>
            </a:pPr>
            <a:r>
              <a:rPr lang="en-US" sz="2800">
                <a:solidFill>
                  <a:srgbClr val="FF0000"/>
                </a:solidFill>
                <a:latin typeface="Calibri"/>
                <a:ea typeface="Calibri"/>
                <a:cs typeface="Calibri"/>
                <a:sym typeface="Calibri"/>
              </a:rPr>
              <a:t>Customized system development </a:t>
            </a:r>
            <a:r>
              <a:rPr lang="en-US" sz="2800">
                <a:latin typeface="Calibri"/>
                <a:ea typeface="Calibri"/>
                <a:cs typeface="Calibri"/>
                <a:sym typeface="Calibri"/>
              </a:rPr>
              <a:t>within an organization, where there is a clear commitment from the customer to become involved in the development process and where there are not a lot of external rules and regulations that affect the software.</a:t>
            </a:r>
            <a:endParaRPr/>
          </a:p>
          <a:p>
            <a:pPr indent="-342900" lvl="0" marL="342900" rtl="0" algn="l">
              <a:lnSpc>
                <a:spcPct val="100000"/>
              </a:lnSpc>
              <a:spcBef>
                <a:spcPts val="560"/>
              </a:spcBef>
              <a:spcAft>
                <a:spcPts val="0"/>
              </a:spcAft>
              <a:buClr>
                <a:schemeClr val="dk1"/>
              </a:buClr>
              <a:buSzPts val="2800"/>
              <a:buFont typeface="Arial"/>
              <a:buChar char="•"/>
            </a:pPr>
            <a:r>
              <a:rPr lang="en-US" sz="2800">
                <a:latin typeface="Calibri"/>
                <a:ea typeface="Calibri"/>
                <a:cs typeface="Calibri"/>
                <a:sym typeface="Calibri"/>
              </a:rPr>
              <a:t>Because of their focus on small, tightly-integrated teams, there are problems in scaling agile methods to large systems. </a:t>
            </a:r>
            <a:endParaRPr/>
          </a:p>
          <a:p>
            <a:pPr indent="-190563" lvl="0" marL="342900" rtl="0" algn="l">
              <a:lnSpc>
                <a:spcPct val="100000"/>
              </a:lnSpc>
              <a:spcBef>
                <a:spcPts val="480"/>
              </a:spcBef>
              <a:spcAft>
                <a:spcPts val="0"/>
              </a:spcAft>
              <a:buClr>
                <a:schemeClr val="dk1"/>
              </a:buClr>
              <a:buSzPts val="2399"/>
              <a:buFont typeface="Arial"/>
              <a:buNone/>
            </a:pPr>
            <a:r>
              <a:t/>
            </a:r>
            <a:endParaRPr sz="2399">
              <a:latin typeface="Calibri"/>
              <a:ea typeface="Calibri"/>
              <a:cs typeface="Calibri"/>
              <a:sym typeface="Calibri"/>
            </a:endParaRPr>
          </a:p>
          <a:p>
            <a:pPr indent="-190563" lvl="0" marL="342900" rtl="0" algn="l">
              <a:lnSpc>
                <a:spcPct val="100000"/>
              </a:lnSpc>
              <a:spcBef>
                <a:spcPts val="480"/>
              </a:spcBef>
              <a:spcAft>
                <a:spcPts val="0"/>
              </a:spcAft>
              <a:buClr>
                <a:schemeClr val="dk1"/>
              </a:buClr>
              <a:buSzPts val="2399"/>
              <a:buNone/>
            </a:pPr>
            <a:r>
              <a:t/>
            </a:r>
            <a:endParaRPr sz="2399">
              <a:latin typeface="Calibri"/>
              <a:ea typeface="Calibri"/>
              <a:cs typeface="Calibri"/>
              <a:sym typeface="Calibri"/>
            </a:endParaRPr>
          </a:p>
        </p:txBody>
      </p:sp>
      <p:sp>
        <p:nvSpPr>
          <p:cNvPr id="271" name="Google Shape;271;p16"/>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272" name="Google Shape;272;p1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273" name="Google Shape;273;p1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17"/>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Principles in Agile Projects</a:t>
            </a:r>
            <a:endParaRPr/>
          </a:p>
        </p:txBody>
      </p:sp>
      <p:sp>
        <p:nvSpPr>
          <p:cNvPr id="281" name="Google Shape;281;p17"/>
          <p:cNvSpPr txBox="1"/>
          <p:nvPr>
            <p:ph idx="1" type="body"/>
          </p:nvPr>
        </p:nvSpPr>
        <p:spPr>
          <a:xfrm>
            <a:off x="545767" y="1600200"/>
            <a:ext cx="10607007" cy="4039242"/>
          </a:xfrm>
          <a:prstGeom prst="rect">
            <a:avLst/>
          </a:prstGeom>
          <a:noFill/>
          <a:ln>
            <a:noFill/>
          </a:ln>
        </p:spPr>
        <p:txBody>
          <a:bodyPr anchorCtr="0" anchor="t" bIns="45700" lIns="91425" spcFirstLastPara="1" rIns="91425" wrap="square" tIns="45700">
            <a:noAutofit/>
          </a:bodyPr>
          <a:lstStyle/>
          <a:p>
            <a:pPr indent="-449263" lvl="0" marL="536575" rtl="0" algn="just">
              <a:lnSpc>
                <a:spcPct val="100000"/>
              </a:lnSpc>
              <a:spcBef>
                <a:spcPts val="0"/>
              </a:spcBef>
              <a:spcAft>
                <a:spcPts val="0"/>
              </a:spcAft>
              <a:buClr>
                <a:schemeClr val="dk1"/>
              </a:buClr>
              <a:buSzPts val="2399"/>
              <a:buNone/>
            </a:pPr>
            <a:r>
              <a:rPr lang="en-US" sz="2399">
                <a:latin typeface="Calibri"/>
                <a:ea typeface="Calibri"/>
                <a:cs typeface="Calibri"/>
                <a:sym typeface="Calibri"/>
              </a:rPr>
              <a:t>1.  Our highest priority is to </a:t>
            </a:r>
            <a:r>
              <a:rPr b="1" lang="en-US" sz="2399">
                <a:solidFill>
                  <a:srgbClr val="7030A0"/>
                </a:solidFill>
                <a:latin typeface="Calibri"/>
                <a:ea typeface="Calibri"/>
                <a:cs typeface="Calibri"/>
                <a:sym typeface="Calibri"/>
              </a:rPr>
              <a:t>satisfy the customer </a:t>
            </a:r>
            <a:r>
              <a:rPr lang="en-US" sz="2399">
                <a:latin typeface="Calibri"/>
                <a:ea typeface="Calibri"/>
                <a:cs typeface="Calibri"/>
                <a:sym typeface="Calibri"/>
              </a:rPr>
              <a:t>through early and continuous delivery of valuable software.</a:t>
            </a:r>
            <a:endParaRPr/>
          </a:p>
          <a:p>
            <a:pPr indent="-449263" lvl="0" marL="536575" rtl="0" algn="just">
              <a:lnSpc>
                <a:spcPct val="100000"/>
              </a:lnSpc>
              <a:spcBef>
                <a:spcPts val="600"/>
              </a:spcBef>
              <a:spcAft>
                <a:spcPts val="0"/>
              </a:spcAft>
              <a:buClr>
                <a:srgbClr val="7030A0"/>
              </a:buClr>
              <a:buSzPts val="2399"/>
              <a:buNone/>
            </a:pPr>
            <a:r>
              <a:rPr b="1" lang="en-US" sz="2399">
                <a:solidFill>
                  <a:srgbClr val="7030A0"/>
                </a:solidFill>
                <a:latin typeface="Calibri"/>
                <a:ea typeface="Calibri"/>
                <a:cs typeface="Calibri"/>
                <a:sym typeface="Calibri"/>
              </a:rPr>
              <a:t>2. Welcome changing </a:t>
            </a:r>
            <a:r>
              <a:rPr lang="en-US" sz="2399">
                <a:latin typeface="Calibri"/>
                <a:ea typeface="Calibri"/>
                <a:cs typeface="Calibri"/>
                <a:sym typeface="Calibri"/>
              </a:rPr>
              <a:t>requirements, even late in development. Agile processes harness change for the customer's competitive advantage. </a:t>
            </a:r>
            <a:endParaRPr/>
          </a:p>
          <a:p>
            <a:pPr indent="-449263" lvl="0" marL="536575" rtl="0" algn="just">
              <a:lnSpc>
                <a:spcPct val="100000"/>
              </a:lnSpc>
              <a:spcBef>
                <a:spcPts val="600"/>
              </a:spcBef>
              <a:spcAft>
                <a:spcPts val="0"/>
              </a:spcAft>
              <a:buClr>
                <a:srgbClr val="7030A0"/>
              </a:buClr>
              <a:buSzPts val="2399"/>
              <a:buNone/>
            </a:pPr>
            <a:r>
              <a:rPr lang="en-US" sz="2399">
                <a:solidFill>
                  <a:srgbClr val="7030A0"/>
                </a:solidFill>
                <a:latin typeface="Calibri"/>
                <a:ea typeface="Calibri"/>
                <a:cs typeface="Calibri"/>
                <a:sym typeface="Calibri"/>
              </a:rPr>
              <a:t>3.  </a:t>
            </a:r>
            <a:r>
              <a:rPr b="1" lang="en-US" sz="2399">
                <a:solidFill>
                  <a:srgbClr val="7030A0"/>
                </a:solidFill>
                <a:latin typeface="Calibri"/>
                <a:ea typeface="Calibri"/>
                <a:cs typeface="Calibri"/>
                <a:sym typeface="Calibri"/>
              </a:rPr>
              <a:t>Deliver working software frequently, </a:t>
            </a:r>
            <a:r>
              <a:rPr lang="en-US" sz="2399">
                <a:latin typeface="Calibri"/>
                <a:ea typeface="Calibri"/>
                <a:cs typeface="Calibri"/>
                <a:sym typeface="Calibri"/>
              </a:rPr>
              <a:t>from a couple of weeks to a couple of months, with a preference to the shorter timescale. </a:t>
            </a:r>
            <a:endParaRPr/>
          </a:p>
          <a:p>
            <a:pPr indent="-449263" lvl="0" marL="536575" rtl="0" algn="just">
              <a:lnSpc>
                <a:spcPct val="100000"/>
              </a:lnSpc>
              <a:spcBef>
                <a:spcPts val="600"/>
              </a:spcBef>
              <a:spcAft>
                <a:spcPts val="0"/>
              </a:spcAft>
              <a:buClr>
                <a:schemeClr val="dk1"/>
              </a:buClr>
              <a:buSzPts val="2399"/>
              <a:buNone/>
            </a:pPr>
            <a:r>
              <a:rPr lang="en-US" sz="2399">
                <a:latin typeface="Calibri"/>
                <a:ea typeface="Calibri"/>
                <a:cs typeface="Calibri"/>
                <a:sym typeface="Calibri"/>
              </a:rPr>
              <a:t>4. Business people and developers must work together </a:t>
            </a:r>
            <a:r>
              <a:rPr b="1" lang="en-US" sz="2399">
                <a:solidFill>
                  <a:srgbClr val="7030A0"/>
                </a:solidFill>
                <a:latin typeface="Calibri"/>
                <a:ea typeface="Calibri"/>
                <a:cs typeface="Calibri"/>
                <a:sym typeface="Calibri"/>
              </a:rPr>
              <a:t>daily</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throughout the project.  </a:t>
            </a:r>
            <a:endParaRPr/>
          </a:p>
          <a:p>
            <a:pPr indent="-449263" lvl="0" marL="536575" rtl="0" algn="just">
              <a:lnSpc>
                <a:spcPct val="100000"/>
              </a:lnSpc>
              <a:spcBef>
                <a:spcPts val="600"/>
              </a:spcBef>
              <a:spcAft>
                <a:spcPts val="0"/>
              </a:spcAft>
              <a:buClr>
                <a:schemeClr val="dk1"/>
              </a:buClr>
              <a:buSzPts val="2399"/>
              <a:buNone/>
            </a:pPr>
            <a:r>
              <a:rPr lang="en-US" sz="2399">
                <a:latin typeface="Calibri"/>
                <a:ea typeface="Calibri"/>
                <a:cs typeface="Calibri"/>
                <a:sym typeface="Calibri"/>
              </a:rPr>
              <a:t>5. Build projects around </a:t>
            </a:r>
            <a:r>
              <a:rPr b="1" lang="en-US" sz="2399">
                <a:solidFill>
                  <a:srgbClr val="7030A0"/>
                </a:solidFill>
                <a:latin typeface="Calibri"/>
                <a:ea typeface="Calibri"/>
                <a:cs typeface="Calibri"/>
                <a:sym typeface="Calibri"/>
              </a:rPr>
              <a:t>motivated individuals. </a:t>
            </a:r>
            <a:r>
              <a:rPr lang="en-US" sz="2399">
                <a:latin typeface="Calibri"/>
                <a:ea typeface="Calibri"/>
                <a:cs typeface="Calibri"/>
                <a:sym typeface="Calibri"/>
              </a:rPr>
              <a:t>Give them the environment and support they need, and trust them to get the job done. </a:t>
            </a:r>
            <a:endParaRPr/>
          </a:p>
          <a:p>
            <a:pPr indent="-449263" lvl="0" marL="536575" rtl="0" algn="just">
              <a:lnSpc>
                <a:spcPct val="100000"/>
              </a:lnSpc>
              <a:spcBef>
                <a:spcPts val="600"/>
              </a:spcBef>
              <a:spcAft>
                <a:spcPts val="0"/>
              </a:spcAft>
              <a:buClr>
                <a:schemeClr val="dk1"/>
              </a:buClr>
              <a:buSzPts val="2399"/>
              <a:buNone/>
            </a:pPr>
            <a:r>
              <a:rPr lang="en-US" sz="2399">
                <a:latin typeface="Calibri"/>
                <a:ea typeface="Calibri"/>
                <a:cs typeface="Calibri"/>
                <a:sym typeface="Calibri"/>
              </a:rPr>
              <a:t>6. The most efficient and effective method of conveying information to and within a development team is</a:t>
            </a:r>
            <a:r>
              <a:rPr b="1" lang="en-US" sz="2399">
                <a:latin typeface="Calibri"/>
                <a:ea typeface="Calibri"/>
                <a:cs typeface="Calibri"/>
                <a:sym typeface="Calibri"/>
              </a:rPr>
              <a:t> </a:t>
            </a:r>
            <a:r>
              <a:rPr b="1" lang="en-US" sz="2399">
                <a:solidFill>
                  <a:srgbClr val="7030A0"/>
                </a:solidFill>
                <a:latin typeface="Calibri"/>
                <a:ea typeface="Calibri"/>
                <a:cs typeface="Calibri"/>
                <a:sym typeface="Calibri"/>
              </a:rPr>
              <a:t>face–to–face</a:t>
            </a:r>
            <a:r>
              <a:rPr lang="en-US" sz="2399">
                <a:latin typeface="Calibri"/>
                <a:ea typeface="Calibri"/>
                <a:cs typeface="Calibri"/>
                <a:sym typeface="Calibri"/>
              </a:rPr>
              <a:t> conversation.</a:t>
            </a:r>
            <a:endParaRPr/>
          </a:p>
        </p:txBody>
      </p:sp>
      <p:sp>
        <p:nvSpPr>
          <p:cNvPr id="282" name="Google Shape;282;p17"/>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283" name="Google Shape;283;p1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284" name="Google Shape;284;p1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8"/>
          <p:cNvSpPr txBox="1"/>
          <p:nvPr>
            <p:ph type="title"/>
          </p:nvPr>
        </p:nvSpPr>
        <p:spPr>
          <a:xfrm>
            <a:off x="1681964" y="467431"/>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Principles in Agile Projects</a:t>
            </a:r>
            <a:endParaRPr/>
          </a:p>
        </p:txBody>
      </p:sp>
      <p:sp>
        <p:nvSpPr>
          <p:cNvPr id="292" name="Google Shape;292;p18"/>
          <p:cNvSpPr txBox="1"/>
          <p:nvPr>
            <p:ph idx="1" type="body"/>
          </p:nvPr>
        </p:nvSpPr>
        <p:spPr>
          <a:xfrm>
            <a:off x="761801" y="1797610"/>
            <a:ext cx="10390973" cy="4039242"/>
          </a:xfrm>
          <a:prstGeom prst="rect">
            <a:avLst/>
          </a:prstGeom>
          <a:noFill/>
          <a:ln>
            <a:noFill/>
          </a:ln>
        </p:spPr>
        <p:txBody>
          <a:bodyPr anchorCtr="0" anchor="t" bIns="45700" lIns="91425" spcFirstLastPara="1" rIns="91425" wrap="square" tIns="45700">
            <a:noAutofit/>
          </a:bodyPr>
          <a:lstStyle/>
          <a:p>
            <a:pPr indent="-514350" lvl="0" marL="514350" rtl="0" algn="just">
              <a:lnSpc>
                <a:spcPct val="100000"/>
              </a:lnSpc>
              <a:spcBef>
                <a:spcPts val="0"/>
              </a:spcBef>
              <a:spcAft>
                <a:spcPts val="0"/>
              </a:spcAft>
              <a:buClr>
                <a:srgbClr val="7030A0"/>
              </a:buClr>
              <a:buSzPts val="2400"/>
              <a:buAutoNum type="arabicPeriod" startAt="7"/>
            </a:pPr>
            <a:r>
              <a:rPr b="1" lang="en-US" sz="2400">
                <a:solidFill>
                  <a:srgbClr val="7030A0"/>
                </a:solidFill>
                <a:latin typeface="Calibri"/>
                <a:ea typeface="Calibri"/>
                <a:cs typeface="Calibri"/>
                <a:sym typeface="Calibri"/>
              </a:rPr>
              <a:t>Working software </a:t>
            </a:r>
            <a:r>
              <a:rPr lang="en-US" sz="2400">
                <a:latin typeface="Calibri"/>
                <a:ea typeface="Calibri"/>
                <a:cs typeface="Calibri"/>
                <a:sym typeface="Calibri"/>
              </a:rPr>
              <a:t>is the primary measure of progress. </a:t>
            </a:r>
            <a:endParaRPr/>
          </a:p>
          <a:p>
            <a:pPr indent="-514350" lvl="0" marL="514350" rtl="0" algn="just">
              <a:lnSpc>
                <a:spcPct val="100000"/>
              </a:lnSpc>
              <a:spcBef>
                <a:spcPts val="600"/>
              </a:spcBef>
              <a:spcAft>
                <a:spcPts val="0"/>
              </a:spcAft>
              <a:buClr>
                <a:schemeClr val="dk1"/>
              </a:buClr>
              <a:buSzPts val="2400"/>
              <a:buAutoNum type="arabicPeriod" startAt="7"/>
            </a:pPr>
            <a:r>
              <a:rPr lang="en-US" sz="2400">
                <a:latin typeface="Calibri"/>
                <a:ea typeface="Calibri"/>
                <a:cs typeface="Calibri"/>
                <a:sym typeface="Calibri"/>
              </a:rPr>
              <a:t>Agile processes promote sustainable development. The sponsors, developers,   and users should be able to maintain </a:t>
            </a:r>
            <a:r>
              <a:rPr b="1" lang="en-US" sz="2400">
                <a:solidFill>
                  <a:srgbClr val="7030A0"/>
                </a:solidFill>
                <a:latin typeface="Calibri"/>
                <a:ea typeface="Calibri"/>
                <a:cs typeface="Calibri"/>
                <a:sym typeface="Calibri"/>
              </a:rPr>
              <a:t>a constant pace </a:t>
            </a:r>
            <a:r>
              <a:rPr lang="en-US" sz="2400">
                <a:latin typeface="Calibri"/>
                <a:ea typeface="Calibri"/>
                <a:cs typeface="Calibri"/>
                <a:sym typeface="Calibri"/>
              </a:rPr>
              <a:t>indefinitely.  </a:t>
            </a:r>
            <a:endParaRPr/>
          </a:p>
          <a:p>
            <a:pPr indent="-514350" lvl="0" marL="514350" rtl="0" algn="just">
              <a:lnSpc>
                <a:spcPct val="100000"/>
              </a:lnSpc>
              <a:spcBef>
                <a:spcPts val="600"/>
              </a:spcBef>
              <a:spcAft>
                <a:spcPts val="0"/>
              </a:spcAft>
              <a:buClr>
                <a:schemeClr val="dk1"/>
              </a:buClr>
              <a:buSzPts val="2400"/>
              <a:buAutoNum type="arabicPeriod" startAt="7"/>
            </a:pPr>
            <a:r>
              <a:rPr lang="en-US" sz="2400">
                <a:latin typeface="Calibri"/>
                <a:ea typeface="Calibri"/>
                <a:cs typeface="Calibri"/>
                <a:sym typeface="Calibri"/>
              </a:rPr>
              <a:t>Continuous attention to </a:t>
            </a:r>
            <a:r>
              <a:rPr b="1" lang="en-US" sz="2400">
                <a:solidFill>
                  <a:srgbClr val="7030A0"/>
                </a:solidFill>
                <a:latin typeface="Calibri"/>
                <a:ea typeface="Calibri"/>
                <a:cs typeface="Calibri"/>
                <a:sym typeface="Calibri"/>
              </a:rPr>
              <a:t>technical excellence and good design </a:t>
            </a:r>
            <a:r>
              <a:rPr lang="en-US" sz="2400">
                <a:latin typeface="Calibri"/>
                <a:ea typeface="Calibri"/>
                <a:cs typeface="Calibri"/>
                <a:sym typeface="Calibri"/>
              </a:rPr>
              <a:t>enhances agility.  </a:t>
            </a:r>
            <a:endParaRPr/>
          </a:p>
          <a:p>
            <a:pPr indent="-514350" lvl="0" marL="514350" rtl="0" algn="just">
              <a:lnSpc>
                <a:spcPct val="100000"/>
              </a:lnSpc>
              <a:spcBef>
                <a:spcPts val="600"/>
              </a:spcBef>
              <a:spcAft>
                <a:spcPts val="0"/>
              </a:spcAft>
              <a:buClr>
                <a:srgbClr val="7030A0"/>
              </a:buClr>
              <a:buSzPts val="2400"/>
              <a:buAutoNum type="arabicPeriod" startAt="7"/>
            </a:pPr>
            <a:r>
              <a:rPr b="1" lang="en-US" sz="2400">
                <a:solidFill>
                  <a:srgbClr val="7030A0"/>
                </a:solidFill>
                <a:latin typeface="Calibri"/>
                <a:ea typeface="Calibri"/>
                <a:cs typeface="Calibri"/>
                <a:sym typeface="Calibri"/>
              </a:rPr>
              <a:t>Simplicity – </a:t>
            </a:r>
            <a:r>
              <a:rPr lang="en-US" sz="2400">
                <a:latin typeface="Calibri"/>
                <a:ea typeface="Calibri"/>
                <a:cs typeface="Calibri"/>
                <a:sym typeface="Calibri"/>
              </a:rPr>
              <a:t>the art of maximizing the amount of work not done – is essential.  </a:t>
            </a:r>
            <a:endParaRPr/>
          </a:p>
          <a:p>
            <a:pPr indent="-514350" lvl="0" marL="514350" rtl="0" algn="just">
              <a:lnSpc>
                <a:spcPct val="100000"/>
              </a:lnSpc>
              <a:spcBef>
                <a:spcPts val="600"/>
              </a:spcBef>
              <a:spcAft>
                <a:spcPts val="0"/>
              </a:spcAft>
              <a:buClr>
                <a:schemeClr val="dk1"/>
              </a:buClr>
              <a:buSzPts val="2400"/>
              <a:buAutoNum type="arabicPeriod" startAt="7"/>
            </a:pPr>
            <a:r>
              <a:rPr lang="en-US" sz="2400">
                <a:latin typeface="Calibri"/>
                <a:ea typeface="Calibri"/>
                <a:cs typeface="Calibri"/>
                <a:sym typeface="Calibri"/>
              </a:rPr>
              <a:t>The best architectures, requirements, and designs emerge from </a:t>
            </a:r>
            <a:r>
              <a:rPr b="1" lang="en-US" sz="2400">
                <a:solidFill>
                  <a:srgbClr val="7030A0"/>
                </a:solidFill>
                <a:latin typeface="Calibri"/>
                <a:ea typeface="Calibri"/>
                <a:cs typeface="Calibri"/>
                <a:sym typeface="Calibri"/>
              </a:rPr>
              <a:t>self–organizing teams</a:t>
            </a:r>
            <a:r>
              <a:rPr lang="en-US" sz="2400">
                <a:solidFill>
                  <a:srgbClr val="7030A0"/>
                </a:solidFill>
                <a:latin typeface="Calibri"/>
                <a:ea typeface="Calibri"/>
                <a:cs typeface="Calibri"/>
                <a:sym typeface="Calibri"/>
              </a:rPr>
              <a:t>. </a:t>
            </a:r>
            <a:endParaRPr/>
          </a:p>
          <a:p>
            <a:pPr indent="-514350" lvl="0" marL="514350" rtl="0" algn="just">
              <a:lnSpc>
                <a:spcPct val="100000"/>
              </a:lnSpc>
              <a:spcBef>
                <a:spcPts val="600"/>
              </a:spcBef>
              <a:spcAft>
                <a:spcPts val="0"/>
              </a:spcAft>
              <a:buClr>
                <a:schemeClr val="dk1"/>
              </a:buClr>
              <a:buSzPts val="2400"/>
              <a:buAutoNum type="arabicPeriod" startAt="7"/>
            </a:pPr>
            <a:r>
              <a:rPr lang="en-US" sz="2400">
                <a:latin typeface="Calibri"/>
                <a:ea typeface="Calibri"/>
                <a:cs typeface="Calibri"/>
                <a:sym typeface="Calibri"/>
              </a:rPr>
              <a:t>At regular intervals, the team reflects on how to become more effective, then </a:t>
            </a:r>
            <a:r>
              <a:rPr b="1" lang="en-US" sz="2400">
                <a:solidFill>
                  <a:srgbClr val="7030A0"/>
                </a:solidFill>
                <a:latin typeface="Calibri"/>
                <a:ea typeface="Calibri"/>
                <a:cs typeface="Calibri"/>
                <a:sym typeface="Calibri"/>
              </a:rPr>
              <a:t>tunes and adjusts </a:t>
            </a:r>
            <a:r>
              <a:rPr lang="en-US" sz="2400">
                <a:latin typeface="Calibri"/>
                <a:ea typeface="Calibri"/>
                <a:cs typeface="Calibri"/>
                <a:sym typeface="Calibri"/>
              </a:rPr>
              <a:t>its behavior accordingly.</a:t>
            </a:r>
            <a:endParaRPr/>
          </a:p>
          <a:p>
            <a:pPr indent="-190500" lvl="0" marL="342900" rtl="0" algn="just">
              <a:lnSpc>
                <a:spcPct val="100000"/>
              </a:lnSpc>
              <a:spcBef>
                <a:spcPts val="480"/>
              </a:spcBef>
              <a:spcAft>
                <a:spcPts val="0"/>
              </a:spcAft>
              <a:buClr>
                <a:schemeClr val="dk1"/>
              </a:buClr>
              <a:buSzPts val="2400"/>
              <a:buNone/>
            </a:pPr>
            <a:r>
              <a:t/>
            </a:r>
            <a:endParaRPr sz="2400">
              <a:latin typeface="Calibri"/>
              <a:ea typeface="Calibri"/>
              <a:cs typeface="Calibri"/>
              <a:sym typeface="Calibri"/>
            </a:endParaRPr>
          </a:p>
        </p:txBody>
      </p:sp>
      <p:sp>
        <p:nvSpPr>
          <p:cNvPr id="293" name="Google Shape;293;p18"/>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294" name="Google Shape;294;p1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id="295" name="Google Shape;295;p18"/>
          <p:cNvPicPr preferRelativeResize="0"/>
          <p:nvPr/>
        </p:nvPicPr>
        <p:blipFill rotWithShape="1">
          <a:blip r:embed="rId3">
            <a:alphaModFix/>
          </a:blip>
          <a:srcRect b="0" l="0" r="0" t="0"/>
          <a:stretch/>
        </p:blipFill>
        <p:spPr>
          <a:xfrm>
            <a:off x="195019" y="287422"/>
            <a:ext cx="1269267" cy="1148197"/>
          </a:xfrm>
          <a:prstGeom prst="rect">
            <a:avLst/>
          </a:prstGeom>
          <a:noFill/>
          <a:ln>
            <a:noFill/>
          </a:ln>
        </p:spPr>
      </p:pic>
      <p:sp>
        <p:nvSpPr>
          <p:cNvPr id="296" name="Google Shape;296;p1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9"/>
          <p:cNvSpPr txBox="1"/>
          <p:nvPr>
            <p:ph type="title"/>
          </p:nvPr>
        </p:nvSpPr>
        <p:spPr>
          <a:xfrm>
            <a:off x="1827212" y="274638"/>
            <a:ext cx="9752172"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Purpose of Agile Manifesto and Principles </a:t>
            </a:r>
            <a:endParaRPr/>
          </a:p>
        </p:txBody>
      </p:sp>
      <p:sp>
        <p:nvSpPr>
          <p:cNvPr id="302" name="Google Shape;302;p19"/>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sz="2800"/>
              <a:t>Proponents of Agile methodologies say the four values outlined in the </a:t>
            </a:r>
            <a:r>
              <a:rPr lang="en-US" sz="2800">
                <a:solidFill>
                  <a:srgbClr val="FF0000"/>
                </a:solidFill>
              </a:rPr>
              <a:t>Agile Manifesto promote</a:t>
            </a:r>
            <a:r>
              <a:rPr lang="en-US" sz="2800"/>
              <a:t> a software development process that focuses on</a:t>
            </a:r>
            <a:r>
              <a:rPr lang="en-US" sz="2800">
                <a:solidFill>
                  <a:srgbClr val="FF0000"/>
                </a:solidFill>
              </a:rPr>
              <a:t> quality</a:t>
            </a:r>
            <a:r>
              <a:rPr lang="en-US" sz="2800"/>
              <a:t> by creating products that meet consumers' needs and expectations.</a:t>
            </a:r>
            <a:endParaRPr/>
          </a:p>
          <a:p>
            <a:pPr indent="-342900" lvl="0" marL="342900" rtl="0" algn="l">
              <a:lnSpc>
                <a:spcPct val="100000"/>
              </a:lnSpc>
              <a:spcBef>
                <a:spcPts val="560"/>
              </a:spcBef>
              <a:spcAft>
                <a:spcPts val="0"/>
              </a:spcAft>
              <a:buClr>
                <a:schemeClr val="dk1"/>
              </a:buClr>
              <a:buSzPts val="2800"/>
              <a:buChar char="•"/>
            </a:pPr>
            <a:r>
              <a:rPr lang="en-US" sz="2800"/>
              <a:t>The </a:t>
            </a:r>
            <a:r>
              <a:rPr lang="en-US" sz="2800">
                <a:solidFill>
                  <a:srgbClr val="FF0000"/>
                </a:solidFill>
              </a:rPr>
              <a:t>12 principles are intended to create and support a work environment</a:t>
            </a:r>
            <a:r>
              <a:rPr lang="en-US" sz="2800"/>
              <a:t> that is focused on the customer, that aligns to business objectives, and that can respond and pivot quickly as user needs and market forces change</a:t>
            </a:r>
            <a:endParaRPr/>
          </a:p>
          <a:p>
            <a:pPr indent="-165100" lvl="0" marL="342900" rtl="0" algn="l">
              <a:lnSpc>
                <a:spcPct val="100000"/>
              </a:lnSpc>
              <a:spcBef>
                <a:spcPts val="560"/>
              </a:spcBef>
              <a:spcAft>
                <a:spcPts val="0"/>
              </a:spcAft>
              <a:buClr>
                <a:schemeClr val="dk1"/>
              </a:buClr>
              <a:buSzPts val="2800"/>
              <a:buNone/>
            </a:pPr>
            <a:r>
              <a:t/>
            </a:r>
            <a:endParaRPr sz="2800"/>
          </a:p>
        </p:txBody>
      </p:sp>
      <p:sp>
        <p:nvSpPr>
          <p:cNvPr id="303" name="Google Shape;303;p1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304" name="Google Shape;304;p1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305" name="Google Shape;305;p1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
          <p:cNvSpPr txBox="1"/>
          <p:nvPr>
            <p:ph type="title"/>
          </p:nvPr>
        </p:nvSpPr>
        <p:spPr>
          <a:xfrm>
            <a:off x="1464286" y="516022"/>
            <a:ext cx="10488917" cy="1067277"/>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Agile Management and Practices                                   </a:t>
            </a:r>
            <a:br>
              <a:rPr lang="en-US">
                <a:latin typeface="Calibri"/>
                <a:ea typeface="Calibri"/>
                <a:cs typeface="Calibri"/>
                <a:sym typeface="Calibri"/>
              </a:rPr>
            </a:br>
            <a:endParaRPr>
              <a:latin typeface="Calibri"/>
              <a:ea typeface="Calibri"/>
              <a:cs typeface="Calibri"/>
              <a:sym typeface="Calibri"/>
            </a:endParaRPr>
          </a:p>
        </p:txBody>
      </p:sp>
      <p:sp>
        <p:nvSpPr>
          <p:cNvPr id="119" name="Google Shape;119;p2"/>
          <p:cNvSpPr txBox="1"/>
          <p:nvPr>
            <p:ph idx="1" type="body"/>
          </p:nvPr>
        </p:nvSpPr>
        <p:spPr>
          <a:xfrm>
            <a:off x="379412" y="1583300"/>
            <a:ext cx="11491995" cy="4875696"/>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2400"/>
              <a:buNone/>
            </a:pPr>
            <a:br>
              <a:rPr lang="en-US" sz="2400"/>
            </a:br>
            <a:r>
              <a:rPr b="1" lang="en-US" sz="2400"/>
              <a:t>Agile Practices: </a:t>
            </a:r>
            <a:r>
              <a:rPr lang="en-US" sz="2400"/>
              <a:t>Agile manifesto, The Fundamentals of Agile Software Development, Aspects of Agile Approaches, Practices and Processes, Techniques in Agile Projects, Extreme Programming, </a:t>
            </a:r>
            <a:br>
              <a:rPr lang="en-US" sz="2400"/>
            </a:br>
            <a:r>
              <a:rPr b="1" lang="en-US" sz="2400"/>
              <a:t>Devops:</a:t>
            </a:r>
            <a:r>
              <a:rPr lang="en-US" sz="2400"/>
              <a:t> Introduction-Definition, Devops Tool chain, Why Devops?, Goals, Benefits, </a:t>
            </a:r>
            <a:br>
              <a:rPr lang="en-US" sz="2400"/>
            </a:br>
            <a:r>
              <a:rPr lang="en-US" sz="2400"/>
              <a:t>Relationship to Agile and Devops (continuous delivery), Devop Tools. </a:t>
            </a:r>
            <a:br>
              <a:rPr lang="en-US" sz="2400"/>
            </a:br>
            <a:r>
              <a:rPr lang="en-US" sz="2400"/>
              <a:t>Role of Software engineering  in IoT applications, data science applications, cloud computing and cyber security applications.</a:t>
            </a:r>
            <a:br>
              <a:rPr lang="en-US" sz="2400"/>
            </a:br>
            <a:br>
              <a:rPr lang="en-US" sz="2400"/>
            </a:br>
            <a:endParaRPr sz="2399">
              <a:latin typeface="Calibri"/>
              <a:ea typeface="Calibri"/>
              <a:cs typeface="Calibri"/>
              <a:sym typeface="Calibri"/>
            </a:endParaRPr>
          </a:p>
        </p:txBody>
      </p:sp>
      <p:sp>
        <p:nvSpPr>
          <p:cNvPr id="120" name="Google Shape;120;p2"/>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121" name="Google Shape;121;p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122" name="Google Shape;122;p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0"/>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methods and software maintenance</a:t>
            </a:r>
            <a:endParaRPr/>
          </a:p>
        </p:txBody>
      </p:sp>
      <p:sp>
        <p:nvSpPr>
          <p:cNvPr id="313" name="Google Shape;313;p20"/>
          <p:cNvSpPr txBox="1"/>
          <p:nvPr>
            <p:ph idx="1" type="body"/>
          </p:nvPr>
        </p:nvSpPr>
        <p:spPr>
          <a:xfrm>
            <a:off x="1088148" y="1735038"/>
            <a:ext cx="10055781" cy="44371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399"/>
              <a:buFont typeface="Noto Sans Symbols"/>
              <a:buChar char="▪"/>
            </a:pPr>
            <a:r>
              <a:rPr lang="en-US" sz="2399">
                <a:latin typeface="Calibri"/>
                <a:ea typeface="Calibri"/>
                <a:cs typeface="Calibri"/>
                <a:sym typeface="Calibri"/>
              </a:rPr>
              <a:t>Most organizations spend more on maintaining existing software than they do on new software development. So, if agile methods are to be successful, they have to support maintenance as well as original development.</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Two key issues:</a:t>
            </a:r>
            <a:endParaRPr/>
          </a:p>
          <a:p>
            <a:pPr indent="-285750" lvl="1" marL="74295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Are systems that are developed using an agile approach maintainable, given the emphasis in the development process of minimizing formal documentation?</a:t>
            </a:r>
            <a:endParaRPr/>
          </a:p>
          <a:p>
            <a:pPr indent="-285750" lvl="1" marL="74295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Can agile methods be used effectively for evolving a system in response to customer change requests?</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Problems may arise if original development team cannot be maintained.</a:t>
            </a:r>
            <a:endParaRPr/>
          </a:p>
          <a:p>
            <a:pPr indent="-133412" lvl="1" marL="74295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p:txBody>
      </p:sp>
      <p:sp>
        <p:nvSpPr>
          <p:cNvPr id="314" name="Google Shape;314;p20"/>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315" name="Google Shape;315;p2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316" name="Google Shape;316;p2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1"/>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An Agile Practices and Processes</a:t>
            </a:r>
            <a:endParaRPr/>
          </a:p>
        </p:txBody>
      </p:sp>
      <p:sp>
        <p:nvSpPr>
          <p:cNvPr id="324" name="Google Shape;324;p21"/>
          <p:cNvSpPr txBox="1"/>
          <p:nvPr>
            <p:ph idx="1" type="body"/>
          </p:nvPr>
        </p:nvSpPr>
        <p:spPr>
          <a:xfrm>
            <a:off x="754117" y="1600200"/>
            <a:ext cx="10825267" cy="46482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dk1"/>
              </a:buClr>
              <a:buSzPts val="2399"/>
              <a:buChar char="•"/>
            </a:pPr>
            <a:r>
              <a:rPr lang="en-US" sz="2399">
                <a:latin typeface="Calibri"/>
                <a:ea typeface="Calibri"/>
                <a:cs typeface="Calibri"/>
                <a:sym typeface="Calibri"/>
              </a:rPr>
              <a:t>Is driven by customer descriptions of what is required (</a:t>
            </a:r>
            <a:r>
              <a:rPr lang="en-US" sz="2399">
                <a:solidFill>
                  <a:srgbClr val="FF0000"/>
                </a:solidFill>
                <a:latin typeface="Calibri"/>
                <a:ea typeface="Calibri"/>
                <a:cs typeface="Calibri"/>
                <a:sym typeface="Calibri"/>
              </a:rPr>
              <a:t>scenarios</a:t>
            </a:r>
            <a:r>
              <a:rPr lang="en-US" sz="2399">
                <a:latin typeface="Calibri"/>
                <a:ea typeface="Calibri"/>
                <a:cs typeface="Calibri"/>
                <a:sym typeface="Calibri"/>
              </a:rPr>
              <a:t>). Some assumptions:</a:t>
            </a:r>
            <a:endParaRPr/>
          </a:p>
          <a:p>
            <a:pPr indent="-285750" lvl="1" marL="742950" rtl="0" algn="l">
              <a:lnSpc>
                <a:spcPct val="100000"/>
              </a:lnSpc>
              <a:spcBef>
                <a:spcPts val="480"/>
              </a:spcBef>
              <a:spcAft>
                <a:spcPts val="0"/>
              </a:spcAft>
              <a:buClr>
                <a:schemeClr val="dk1"/>
              </a:buClr>
              <a:buSzPts val="2399"/>
              <a:buChar char="–"/>
            </a:pPr>
            <a:r>
              <a:rPr lang="en-US" sz="2399">
                <a:latin typeface="Calibri"/>
                <a:ea typeface="Calibri"/>
                <a:cs typeface="Calibri"/>
                <a:sym typeface="Calibri"/>
              </a:rPr>
              <a:t>Recognizes </a:t>
            </a:r>
            <a:r>
              <a:rPr lang="en-US" sz="2399">
                <a:solidFill>
                  <a:srgbClr val="FF0000"/>
                </a:solidFill>
                <a:latin typeface="Calibri"/>
                <a:ea typeface="Calibri"/>
                <a:cs typeface="Calibri"/>
                <a:sym typeface="Calibri"/>
              </a:rPr>
              <a:t>that plans are short-lived </a:t>
            </a:r>
            <a:r>
              <a:rPr lang="en-US" sz="2399">
                <a:latin typeface="Calibri"/>
                <a:ea typeface="Calibri"/>
                <a:cs typeface="Calibri"/>
                <a:sym typeface="Calibri"/>
              </a:rPr>
              <a:t>(some requirements will persist, some will change. Customer priorities will change) </a:t>
            </a:r>
            <a:endParaRPr/>
          </a:p>
          <a:p>
            <a:pPr indent="-285750" lvl="1" marL="742950" rtl="0" algn="l">
              <a:lnSpc>
                <a:spcPct val="100000"/>
              </a:lnSpc>
              <a:spcBef>
                <a:spcPts val="480"/>
              </a:spcBef>
              <a:spcAft>
                <a:spcPts val="0"/>
              </a:spcAft>
              <a:buClr>
                <a:srgbClr val="FF0000"/>
              </a:buClr>
              <a:buSzPts val="2399"/>
              <a:buChar char="–"/>
            </a:pPr>
            <a:r>
              <a:rPr lang="en-US" sz="2399">
                <a:solidFill>
                  <a:srgbClr val="FF0000"/>
                </a:solidFill>
                <a:latin typeface="Calibri"/>
                <a:ea typeface="Calibri"/>
                <a:cs typeface="Calibri"/>
                <a:sym typeface="Calibri"/>
              </a:rPr>
              <a:t>Develops software iteratively </a:t>
            </a:r>
            <a:r>
              <a:rPr lang="en-US" sz="2399">
                <a:latin typeface="Calibri"/>
                <a:ea typeface="Calibri"/>
                <a:cs typeface="Calibri"/>
                <a:sym typeface="Calibri"/>
              </a:rPr>
              <a:t>with a heavy emphasis on construction activities (design and construction are interleaved, Design models are proven as they are created. )</a:t>
            </a:r>
            <a:endParaRPr/>
          </a:p>
          <a:p>
            <a:pPr indent="-285750" lvl="1" marL="742950" rtl="0" algn="l">
              <a:lnSpc>
                <a:spcPct val="100000"/>
              </a:lnSpc>
              <a:spcBef>
                <a:spcPts val="480"/>
              </a:spcBef>
              <a:spcAft>
                <a:spcPts val="0"/>
              </a:spcAft>
              <a:buClr>
                <a:schemeClr val="dk1"/>
              </a:buClr>
              <a:buSzPts val="2399"/>
              <a:buChar char="–"/>
            </a:pPr>
            <a:r>
              <a:rPr lang="en-US" sz="2399">
                <a:latin typeface="Calibri"/>
                <a:ea typeface="Calibri"/>
                <a:cs typeface="Calibri"/>
                <a:sym typeface="Calibri"/>
              </a:rPr>
              <a:t>Analysis, design, construction and testing are not predictable. </a:t>
            </a:r>
            <a:endParaRPr/>
          </a:p>
          <a:p>
            <a:pPr indent="-342900" lvl="0" marL="342900" rtl="0" algn="l">
              <a:lnSpc>
                <a:spcPct val="100000"/>
              </a:lnSpc>
              <a:spcBef>
                <a:spcPts val="480"/>
              </a:spcBef>
              <a:spcAft>
                <a:spcPts val="0"/>
              </a:spcAft>
              <a:buClr>
                <a:schemeClr val="dk1"/>
              </a:buClr>
              <a:buSzPts val="2399"/>
              <a:buChar char="•"/>
            </a:pPr>
            <a:r>
              <a:rPr lang="en-US" sz="2399">
                <a:latin typeface="Calibri"/>
                <a:ea typeface="Calibri"/>
                <a:cs typeface="Calibri"/>
                <a:sym typeface="Calibri"/>
              </a:rPr>
              <a:t>Thus has to </a:t>
            </a:r>
            <a:r>
              <a:rPr lang="en-US" sz="2399">
                <a:solidFill>
                  <a:srgbClr val="FF0000"/>
                </a:solidFill>
                <a:latin typeface="Calibri"/>
                <a:ea typeface="Calibri"/>
                <a:cs typeface="Calibri"/>
                <a:sym typeface="Calibri"/>
              </a:rPr>
              <a:t>Adapt as changes occur </a:t>
            </a:r>
            <a:r>
              <a:rPr lang="en-US" sz="2399">
                <a:latin typeface="Calibri"/>
                <a:ea typeface="Calibri"/>
                <a:cs typeface="Calibri"/>
                <a:sym typeface="Calibri"/>
              </a:rPr>
              <a:t>due to unpredictability</a:t>
            </a:r>
            <a:endParaRPr/>
          </a:p>
          <a:p>
            <a:pPr indent="-342900" lvl="0" marL="342900" rtl="0" algn="l">
              <a:lnSpc>
                <a:spcPct val="100000"/>
              </a:lnSpc>
              <a:spcBef>
                <a:spcPts val="480"/>
              </a:spcBef>
              <a:spcAft>
                <a:spcPts val="0"/>
              </a:spcAft>
              <a:buClr>
                <a:srgbClr val="FF0000"/>
              </a:buClr>
              <a:buSzPts val="2399"/>
              <a:buChar char="•"/>
            </a:pPr>
            <a:r>
              <a:rPr lang="en-US" sz="2399">
                <a:solidFill>
                  <a:srgbClr val="FF0000"/>
                </a:solidFill>
                <a:latin typeface="Calibri"/>
                <a:ea typeface="Calibri"/>
                <a:cs typeface="Calibri"/>
                <a:sym typeface="Calibri"/>
              </a:rPr>
              <a:t>Delivers multiple ‘software increments’</a:t>
            </a:r>
            <a:r>
              <a:rPr lang="en-US" sz="2399">
                <a:latin typeface="Calibri"/>
                <a:ea typeface="Calibri"/>
                <a:cs typeface="Calibri"/>
                <a:sym typeface="Calibri"/>
              </a:rPr>
              <a:t>, deliver an operational prototype or portion of an OS to collect customer feedback for adaption. </a:t>
            </a:r>
            <a:endParaRPr sz="2399">
              <a:latin typeface="Calibri"/>
              <a:ea typeface="Calibri"/>
              <a:cs typeface="Calibri"/>
              <a:sym typeface="Calibri"/>
            </a:endParaRPr>
          </a:p>
          <a:p>
            <a:pPr indent="-190563" lvl="0" marL="342900" rtl="0" algn="l">
              <a:lnSpc>
                <a:spcPct val="100000"/>
              </a:lnSpc>
              <a:spcBef>
                <a:spcPts val="480"/>
              </a:spcBef>
              <a:spcAft>
                <a:spcPts val="0"/>
              </a:spcAft>
              <a:buClr>
                <a:schemeClr val="dk1"/>
              </a:buClr>
              <a:buSzPts val="2399"/>
              <a:buNone/>
            </a:pPr>
            <a:r>
              <a:t/>
            </a:r>
            <a:endParaRPr sz="2399">
              <a:latin typeface="Calibri"/>
              <a:ea typeface="Calibri"/>
              <a:cs typeface="Calibri"/>
              <a:sym typeface="Calibri"/>
            </a:endParaRPr>
          </a:p>
        </p:txBody>
      </p:sp>
      <p:sp>
        <p:nvSpPr>
          <p:cNvPr id="325" name="Google Shape;325;p21"/>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326" name="Google Shape;326;p2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327" name="Google Shape;327;p2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Software Development  Processes</a:t>
            </a:r>
            <a:endParaRPr/>
          </a:p>
        </p:txBody>
      </p:sp>
      <p:sp>
        <p:nvSpPr>
          <p:cNvPr id="335" name="Google Shape;335;p22"/>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336" name="Google Shape;336;p2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337" name="Google Shape;337;p2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pic>
        <p:nvPicPr>
          <p:cNvPr id="338" name="Google Shape;338;p22"/>
          <p:cNvPicPr preferRelativeResize="0"/>
          <p:nvPr/>
        </p:nvPicPr>
        <p:blipFill rotWithShape="1">
          <a:blip r:embed="rId3">
            <a:alphaModFix/>
          </a:blip>
          <a:srcRect b="0" l="0" r="0" t="0"/>
          <a:stretch/>
        </p:blipFill>
        <p:spPr>
          <a:xfrm>
            <a:off x="3276086" y="1463040"/>
            <a:ext cx="5485326" cy="53949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3"/>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Software Development  Processes</a:t>
            </a:r>
            <a:endParaRPr/>
          </a:p>
        </p:txBody>
      </p:sp>
      <p:sp>
        <p:nvSpPr>
          <p:cNvPr id="346" name="Google Shape;346;p23"/>
          <p:cNvSpPr txBox="1"/>
          <p:nvPr>
            <p:ph idx="1" type="body"/>
          </p:nvPr>
        </p:nvSpPr>
        <p:spPr>
          <a:xfrm>
            <a:off x="1096993" y="1676400"/>
            <a:ext cx="10055781" cy="403924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7030A0"/>
              </a:buClr>
              <a:buSzPts val="2399"/>
              <a:buFont typeface="Noto Sans Symbols"/>
              <a:buChar char="▪"/>
            </a:pPr>
            <a:r>
              <a:rPr b="1" lang="en-US" sz="2399">
                <a:solidFill>
                  <a:srgbClr val="7030A0"/>
                </a:solidFill>
                <a:latin typeface="Calibri"/>
                <a:ea typeface="Calibri"/>
                <a:cs typeface="Calibri"/>
                <a:sym typeface="Calibri"/>
              </a:rPr>
              <a:t>Agile software development</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is a conceptual framework for software engineering  that promotes development iterations throughout the life-cycle of the project.</a:t>
            </a:r>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Software developed during one unit of time is referred to as an iteration, which may last from one to four weeks.</a:t>
            </a:r>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Agile methods also emphasize working software as the primary measure of progress</a:t>
            </a:r>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p:txBody>
      </p:sp>
      <p:sp>
        <p:nvSpPr>
          <p:cNvPr id="347" name="Google Shape;347;p23"/>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348" name="Google Shape;348;p2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349" name="Google Shape;349;p2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4"/>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Agile Software Development  Processes</a:t>
            </a:r>
            <a:endParaRPr/>
          </a:p>
        </p:txBody>
      </p:sp>
      <p:sp>
        <p:nvSpPr>
          <p:cNvPr id="357" name="Google Shape;357;p24"/>
          <p:cNvSpPr txBox="1"/>
          <p:nvPr>
            <p:ph idx="1" type="body"/>
          </p:nvPr>
        </p:nvSpPr>
        <p:spPr>
          <a:xfrm>
            <a:off x="1096994" y="1829217"/>
            <a:ext cx="10055781" cy="327618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7030A0"/>
              </a:buClr>
              <a:buSzPts val="2399"/>
              <a:buChar char="•"/>
            </a:pPr>
            <a:r>
              <a:rPr b="1" lang="en-US" sz="2399">
                <a:solidFill>
                  <a:srgbClr val="7030A0"/>
                </a:solidFill>
                <a:latin typeface="Calibri"/>
                <a:ea typeface="Calibri"/>
                <a:cs typeface="Calibri"/>
                <a:sym typeface="Calibri"/>
              </a:rPr>
              <a:t>Characteristics of Agile Software Development</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 Light Weighted methodology</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 Small to medium sized teams</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 Vague and/or changing requirements</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 Vague and/or changing techniques</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Simple design</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latin typeface="Calibri"/>
                <a:ea typeface="Calibri"/>
                <a:cs typeface="Calibri"/>
                <a:sym typeface="Calibri"/>
              </a:rPr>
              <a:t>Minimal system into production</a:t>
            </a:r>
            <a:endParaRPr/>
          </a:p>
          <a:p>
            <a:pPr indent="-342900"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a:p>
            <a:pPr indent="-342900"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a:p>
            <a:pPr indent="-190563" lvl="0" marL="342900" rtl="0" algn="l">
              <a:lnSpc>
                <a:spcPct val="100000"/>
              </a:lnSpc>
              <a:spcBef>
                <a:spcPts val="480"/>
              </a:spcBef>
              <a:spcAft>
                <a:spcPts val="0"/>
              </a:spcAft>
              <a:buClr>
                <a:schemeClr val="dk1"/>
              </a:buClr>
              <a:buSzPts val="2399"/>
              <a:buNone/>
            </a:pPr>
            <a:r>
              <a:t/>
            </a:r>
            <a:endParaRPr sz="2399">
              <a:latin typeface="Calibri"/>
              <a:ea typeface="Calibri"/>
              <a:cs typeface="Calibri"/>
              <a:sym typeface="Calibri"/>
            </a:endParaRPr>
          </a:p>
        </p:txBody>
      </p:sp>
      <p:sp>
        <p:nvSpPr>
          <p:cNvPr id="358" name="Google Shape;358;p24"/>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359" name="Google Shape;359;p2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360" name="Google Shape;360;p2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Aspects of Agile Approaches</a:t>
            </a:r>
            <a:endParaRPr/>
          </a:p>
        </p:txBody>
      </p:sp>
      <p:sp>
        <p:nvSpPr>
          <p:cNvPr id="366" name="Google Shape;366;p25"/>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514350" lvl="0" marL="514350" rtl="0" algn="l">
              <a:lnSpc>
                <a:spcPct val="100000"/>
              </a:lnSpc>
              <a:spcBef>
                <a:spcPts val="0"/>
              </a:spcBef>
              <a:spcAft>
                <a:spcPts val="0"/>
              </a:spcAft>
              <a:buClr>
                <a:schemeClr val="dk1"/>
              </a:buClr>
              <a:buSzPts val="3200"/>
              <a:buFont typeface="Calibri"/>
              <a:buAutoNum type="arabicPeriod"/>
            </a:pPr>
            <a:r>
              <a:rPr lang="en-US"/>
              <a:t>Collaborative User Story creation</a:t>
            </a:r>
            <a:endParaRPr/>
          </a:p>
          <a:p>
            <a:pPr indent="-514350" lvl="0" marL="514350" rtl="0" algn="l">
              <a:lnSpc>
                <a:spcPct val="100000"/>
              </a:lnSpc>
              <a:spcBef>
                <a:spcPts val="640"/>
              </a:spcBef>
              <a:spcAft>
                <a:spcPts val="0"/>
              </a:spcAft>
              <a:buClr>
                <a:schemeClr val="dk1"/>
              </a:buClr>
              <a:buSzPts val="3200"/>
              <a:buFont typeface="Calibri"/>
              <a:buAutoNum type="arabicPeriod"/>
            </a:pPr>
            <a:r>
              <a:rPr lang="en-US"/>
              <a:t>Retrospective</a:t>
            </a:r>
            <a:endParaRPr/>
          </a:p>
          <a:p>
            <a:pPr indent="-514350" lvl="0" marL="514350" rtl="0" algn="l">
              <a:lnSpc>
                <a:spcPct val="100000"/>
              </a:lnSpc>
              <a:spcBef>
                <a:spcPts val="640"/>
              </a:spcBef>
              <a:spcAft>
                <a:spcPts val="0"/>
              </a:spcAft>
              <a:buClr>
                <a:schemeClr val="dk1"/>
              </a:buClr>
              <a:buSzPts val="3200"/>
              <a:buFont typeface="Calibri"/>
              <a:buAutoNum type="arabicPeriod"/>
            </a:pPr>
            <a:r>
              <a:rPr lang="en-US"/>
              <a:t>Continuous Integration</a:t>
            </a:r>
            <a:endParaRPr/>
          </a:p>
          <a:p>
            <a:pPr indent="-514350" lvl="0" marL="514350" rtl="0" algn="l">
              <a:lnSpc>
                <a:spcPct val="100000"/>
              </a:lnSpc>
              <a:spcBef>
                <a:spcPts val="640"/>
              </a:spcBef>
              <a:spcAft>
                <a:spcPts val="0"/>
              </a:spcAft>
              <a:buClr>
                <a:schemeClr val="dk1"/>
              </a:buClr>
              <a:buSzPts val="3200"/>
              <a:buFont typeface="Calibri"/>
              <a:buAutoNum type="arabicPeriod"/>
            </a:pPr>
            <a:r>
              <a:rPr lang="en-US"/>
              <a:t>Iteration and release planning</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367" name="Google Shape;367;p2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368" name="Google Shape;368;p2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369" name="Google Shape;369;p2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6"/>
          <p:cNvSpPr txBox="1"/>
          <p:nvPr>
            <p:ph type="title"/>
          </p:nvPr>
        </p:nvSpPr>
        <p:spPr>
          <a:xfrm>
            <a:off x="609441" y="274638"/>
            <a:ext cx="10969943" cy="11430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latin typeface="Calibri"/>
                <a:ea typeface="Calibri"/>
                <a:cs typeface="Calibri"/>
                <a:sym typeface="Calibri"/>
              </a:rPr>
              <a:t>Collaborative User Story creation</a:t>
            </a:r>
            <a:br>
              <a:rPr lang="en-US">
                <a:latin typeface="Calibri"/>
                <a:ea typeface="Calibri"/>
                <a:cs typeface="Calibri"/>
                <a:sym typeface="Calibri"/>
              </a:rPr>
            </a:br>
            <a:endParaRPr>
              <a:latin typeface="Calibri"/>
              <a:ea typeface="Calibri"/>
              <a:cs typeface="Calibri"/>
              <a:sym typeface="Calibri"/>
            </a:endParaRPr>
          </a:p>
        </p:txBody>
      </p:sp>
      <p:sp>
        <p:nvSpPr>
          <p:cNvPr id="375" name="Google Shape;375;p26"/>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User Stories adhere to a specific, predefined structure, and are thus a simplistic way of documenting the requirements, and desired end-user functionality.</a:t>
            </a:r>
            <a:endParaRPr/>
          </a:p>
          <a:p>
            <a:pPr indent="-342900" lvl="0" marL="342900" rtl="0" algn="l">
              <a:lnSpc>
                <a:spcPct val="100000"/>
              </a:lnSpc>
              <a:spcBef>
                <a:spcPts val="640"/>
              </a:spcBef>
              <a:spcAft>
                <a:spcPts val="0"/>
              </a:spcAft>
              <a:buClr>
                <a:schemeClr val="dk1"/>
              </a:buClr>
              <a:buSzPts val="3200"/>
              <a:buChar char="•"/>
            </a:pPr>
            <a:r>
              <a:rPr lang="en-US"/>
              <a:t> A User Story tells you three things about the requirement; </a:t>
            </a:r>
            <a:r>
              <a:rPr b="1" lang="en-US"/>
              <a:t>Who</a:t>
            </a:r>
            <a:r>
              <a:rPr lang="en-US"/>
              <a:t>, </a:t>
            </a:r>
            <a:r>
              <a:rPr b="1" lang="en-US"/>
              <a:t>What</a:t>
            </a:r>
            <a:r>
              <a:rPr lang="en-US"/>
              <a:t>, and </a:t>
            </a:r>
            <a:r>
              <a:rPr b="1" lang="en-US"/>
              <a:t>Why</a:t>
            </a:r>
            <a:r>
              <a:rPr lang="en-US"/>
              <a:t>. </a:t>
            </a:r>
            <a:endParaRPr/>
          </a:p>
          <a:p>
            <a:pPr indent="-342900" lvl="0" marL="342900" rtl="0" algn="l">
              <a:lnSpc>
                <a:spcPct val="100000"/>
              </a:lnSpc>
              <a:spcBef>
                <a:spcPts val="640"/>
              </a:spcBef>
              <a:spcAft>
                <a:spcPts val="0"/>
              </a:spcAft>
              <a:buClr>
                <a:schemeClr val="dk1"/>
              </a:buClr>
              <a:buSzPts val="3200"/>
              <a:buChar char="•"/>
            </a:pPr>
            <a:r>
              <a:rPr lang="en-US"/>
              <a:t>The requirements expressed in User Stories are short, simple, and easy-to-understand statements. </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376" name="Google Shape;376;p2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377" name="Google Shape;377;p2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378" name="Google Shape;378;p2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27"/>
          <p:cNvSpPr txBox="1"/>
          <p:nvPr>
            <p:ph type="title"/>
          </p:nvPr>
        </p:nvSpPr>
        <p:spPr>
          <a:xfrm>
            <a:off x="609441" y="274638"/>
            <a:ext cx="10969943" cy="11430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Format for creation of User Story</a:t>
            </a:r>
            <a:br>
              <a:rPr lang="en-US">
                <a:latin typeface="Calibri"/>
                <a:ea typeface="Calibri"/>
                <a:cs typeface="Calibri"/>
                <a:sym typeface="Calibri"/>
              </a:rPr>
            </a:br>
            <a:endParaRPr>
              <a:latin typeface="Calibri"/>
              <a:ea typeface="Calibri"/>
              <a:cs typeface="Calibri"/>
              <a:sym typeface="Calibri"/>
            </a:endParaRPr>
          </a:p>
        </p:txBody>
      </p:sp>
      <p:sp>
        <p:nvSpPr>
          <p:cNvPr id="384" name="Google Shape;384;p27"/>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 useful format for creating a User Story is the following:</a:t>
            </a:r>
            <a:br>
              <a:rPr lang="en-US"/>
            </a:br>
            <a:r>
              <a:rPr lang="en-US"/>
              <a:t>"As a </a:t>
            </a:r>
            <a:r>
              <a:rPr i="1" lang="en-US"/>
              <a:t>&lt;role&gt;,</a:t>
            </a:r>
            <a:r>
              <a:rPr lang="en-US"/>
              <a:t> I want </a:t>
            </a:r>
            <a:r>
              <a:rPr i="1" lang="en-US"/>
              <a:t>&lt;goal/ desire&gt;</a:t>
            </a:r>
            <a:r>
              <a:rPr lang="en-US"/>
              <a:t> so that </a:t>
            </a:r>
            <a:r>
              <a:rPr i="1" lang="en-US"/>
              <a:t>&lt;benefit&gt;".</a:t>
            </a:r>
            <a:br>
              <a:rPr lang="en-US"/>
            </a:br>
            <a:r>
              <a:rPr lang="en-US"/>
              <a:t>Here is an example using the format:</a:t>
            </a:r>
            <a:br>
              <a:rPr lang="en-US"/>
            </a:br>
            <a:r>
              <a:rPr lang="en-US"/>
              <a:t>As a Database Administrator, I should be able to revert a selected number of database updates so that the desired version of the database is restored.</a:t>
            </a:r>
            <a:endParaRPr/>
          </a:p>
          <a:p>
            <a:pPr indent="-139700" lvl="0" marL="342900" rtl="0" algn="l">
              <a:lnSpc>
                <a:spcPct val="100000"/>
              </a:lnSpc>
              <a:spcBef>
                <a:spcPts val="640"/>
              </a:spcBef>
              <a:spcAft>
                <a:spcPts val="0"/>
              </a:spcAft>
              <a:buClr>
                <a:schemeClr val="dk1"/>
              </a:buClr>
              <a:buSzPts val="3200"/>
              <a:buNone/>
            </a:pPr>
            <a:r>
              <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385" name="Google Shape;385;p2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386" name="Google Shape;386;p2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387" name="Google Shape;387;p2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8"/>
          <p:cNvSpPr txBox="1"/>
          <p:nvPr>
            <p:ph type="title"/>
          </p:nvPr>
        </p:nvSpPr>
        <p:spPr>
          <a:xfrm>
            <a:off x="609441" y="274638"/>
            <a:ext cx="10969943" cy="11430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Retrospectives</a:t>
            </a:r>
            <a:br>
              <a:rPr lang="en-US">
                <a:latin typeface="Calibri"/>
                <a:ea typeface="Calibri"/>
                <a:cs typeface="Calibri"/>
                <a:sym typeface="Calibri"/>
              </a:rPr>
            </a:br>
            <a:endParaRPr>
              <a:latin typeface="Calibri"/>
              <a:ea typeface="Calibri"/>
              <a:cs typeface="Calibri"/>
              <a:sym typeface="Calibri"/>
            </a:endParaRPr>
          </a:p>
        </p:txBody>
      </p:sp>
      <p:sp>
        <p:nvSpPr>
          <p:cNvPr id="393" name="Google Shape;393;p28"/>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Autofit/>
          </a:bodyPr>
          <a:lstStyle/>
          <a:p>
            <a:pPr indent="-342900" lvl="0" marL="342900" rtl="0" algn="l">
              <a:lnSpc>
                <a:spcPct val="120833"/>
              </a:lnSpc>
              <a:spcBef>
                <a:spcPts val="0"/>
              </a:spcBef>
              <a:spcAft>
                <a:spcPts val="0"/>
              </a:spcAft>
              <a:buClr>
                <a:schemeClr val="dk1"/>
              </a:buClr>
              <a:buSzPts val="2400"/>
              <a:buNone/>
            </a:pPr>
            <a:r>
              <a:rPr lang="en-US" sz="2400"/>
              <a:t>The Retrospect Sprint Meeting is an important element of the ‘inspect-adapt’ Scrum framework and it is the final step in a Sprint. </a:t>
            </a:r>
            <a:endParaRPr/>
          </a:p>
          <a:p>
            <a:pPr indent="-342900" lvl="0" marL="342900" rtl="0" algn="l">
              <a:lnSpc>
                <a:spcPct val="120833"/>
              </a:lnSpc>
              <a:spcBef>
                <a:spcPts val="480"/>
              </a:spcBef>
              <a:spcAft>
                <a:spcPts val="0"/>
              </a:spcAft>
              <a:buClr>
                <a:schemeClr val="dk1"/>
              </a:buClr>
              <a:buSzPts val="2400"/>
              <a:buNone/>
            </a:pPr>
            <a:r>
              <a:rPr lang="en-US" sz="2400"/>
              <a:t>Some facts and some techniques are as follows:</a:t>
            </a:r>
            <a:endParaRPr/>
          </a:p>
          <a:p>
            <a:pPr indent="-342900" lvl="0" marL="342900" rtl="0" algn="l">
              <a:lnSpc>
                <a:spcPct val="120833"/>
              </a:lnSpc>
              <a:spcBef>
                <a:spcPts val="480"/>
              </a:spcBef>
              <a:spcAft>
                <a:spcPts val="0"/>
              </a:spcAft>
              <a:buClr>
                <a:schemeClr val="dk1"/>
              </a:buClr>
              <a:buSzPts val="2400"/>
              <a:buChar char="•"/>
            </a:pPr>
            <a:r>
              <a:rPr lang="en-US" sz="2400"/>
              <a:t>Meet at the end of each iteration</a:t>
            </a:r>
            <a:endParaRPr/>
          </a:p>
          <a:p>
            <a:pPr indent="-285750" lvl="1" marL="742950" rtl="0" algn="l">
              <a:lnSpc>
                <a:spcPct val="120833"/>
              </a:lnSpc>
              <a:spcBef>
                <a:spcPts val="480"/>
              </a:spcBef>
              <a:spcAft>
                <a:spcPts val="0"/>
              </a:spcAft>
              <a:buClr>
                <a:schemeClr val="dk1"/>
              </a:buClr>
              <a:buSzPts val="2400"/>
              <a:buChar char="–"/>
            </a:pPr>
            <a:r>
              <a:rPr lang="en-US" sz="2400"/>
              <a:t>What worked and what didn’t work so well</a:t>
            </a:r>
            <a:endParaRPr/>
          </a:p>
          <a:p>
            <a:pPr indent="-285750" lvl="1" marL="742950" rtl="0" algn="l">
              <a:lnSpc>
                <a:spcPct val="120833"/>
              </a:lnSpc>
              <a:spcBef>
                <a:spcPts val="480"/>
              </a:spcBef>
              <a:spcAft>
                <a:spcPts val="0"/>
              </a:spcAft>
              <a:buClr>
                <a:schemeClr val="dk1"/>
              </a:buClr>
              <a:buSzPts val="2400"/>
              <a:buChar char="–"/>
            </a:pPr>
            <a:r>
              <a:rPr lang="en-US" sz="2400"/>
              <a:t>How to improve and how to retain success</a:t>
            </a:r>
            <a:endParaRPr/>
          </a:p>
          <a:p>
            <a:pPr indent="-342900" lvl="0" marL="342900" rtl="0" algn="l">
              <a:lnSpc>
                <a:spcPct val="120833"/>
              </a:lnSpc>
              <a:spcBef>
                <a:spcPts val="480"/>
              </a:spcBef>
              <a:spcAft>
                <a:spcPts val="0"/>
              </a:spcAft>
              <a:buClr>
                <a:schemeClr val="dk1"/>
              </a:buClr>
              <a:buSzPts val="2400"/>
              <a:buChar char="•"/>
            </a:pPr>
            <a:r>
              <a:rPr lang="en-US" sz="2400"/>
              <a:t>Discussed on  process, people, organizations, relationships, tools.</a:t>
            </a:r>
            <a:endParaRPr/>
          </a:p>
          <a:p>
            <a:pPr indent="-342900" lvl="0" marL="342900" rtl="0" algn="l">
              <a:lnSpc>
                <a:spcPct val="120833"/>
              </a:lnSpc>
              <a:spcBef>
                <a:spcPts val="480"/>
              </a:spcBef>
              <a:spcAft>
                <a:spcPts val="0"/>
              </a:spcAft>
              <a:buClr>
                <a:schemeClr val="dk1"/>
              </a:buClr>
              <a:buSzPts val="2400"/>
              <a:buChar char="•"/>
            </a:pPr>
            <a:r>
              <a:rPr lang="en-US" sz="2400"/>
              <a:t>Follow through is required.</a:t>
            </a:r>
            <a:endParaRPr/>
          </a:p>
          <a:p>
            <a:pPr indent="-342900" lvl="0" marL="342900" rtl="0" algn="l">
              <a:lnSpc>
                <a:spcPct val="120833"/>
              </a:lnSpc>
              <a:spcBef>
                <a:spcPts val="480"/>
              </a:spcBef>
              <a:spcAft>
                <a:spcPts val="0"/>
              </a:spcAft>
              <a:buClr>
                <a:schemeClr val="dk1"/>
              </a:buClr>
              <a:buSzPts val="2400"/>
              <a:buChar char="•"/>
            </a:pPr>
            <a:r>
              <a:rPr lang="en-US" sz="2400"/>
              <a:t>Essential to self-organization and continual improvement</a:t>
            </a:r>
            <a:endParaRPr/>
          </a:p>
          <a:p>
            <a:pPr indent="-342900" lvl="0" marL="342900" rtl="0" algn="l">
              <a:lnSpc>
                <a:spcPct val="120833"/>
              </a:lnSpc>
              <a:spcBef>
                <a:spcPts val="480"/>
              </a:spcBef>
              <a:spcAft>
                <a:spcPts val="0"/>
              </a:spcAft>
              <a:buClr>
                <a:schemeClr val="dk1"/>
              </a:buClr>
              <a:buSzPts val="2400"/>
              <a:buChar char="•"/>
            </a:pPr>
            <a:r>
              <a:rPr lang="en-US" sz="2400"/>
              <a:t>Address on: test effectiveness/ efficiency, test case quality, team satisfaction, and testability issues.</a:t>
            </a:r>
            <a:endParaRPr/>
          </a:p>
          <a:p>
            <a:pPr indent="-190500" lvl="0" marL="342900" rtl="0" algn="l">
              <a:lnSpc>
                <a:spcPct val="120833"/>
              </a:lnSpc>
              <a:spcBef>
                <a:spcPts val="480"/>
              </a:spcBef>
              <a:spcAft>
                <a:spcPts val="0"/>
              </a:spcAft>
              <a:buClr>
                <a:schemeClr val="dk1"/>
              </a:buClr>
              <a:buSzPts val="2400"/>
              <a:buNone/>
            </a:pPr>
            <a:r>
              <a:t/>
            </a:r>
            <a:endParaRPr sz="2400"/>
          </a:p>
          <a:p>
            <a:pPr indent="-114300" lvl="0" marL="342900" rtl="0" algn="l">
              <a:lnSpc>
                <a:spcPct val="80555"/>
              </a:lnSpc>
              <a:spcBef>
                <a:spcPts val="720"/>
              </a:spcBef>
              <a:spcAft>
                <a:spcPts val="0"/>
              </a:spcAft>
              <a:buClr>
                <a:schemeClr val="dk1"/>
              </a:buClr>
              <a:buSzPts val="3600"/>
              <a:buNone/>
            </a:pPr>
            <a:r>
              <a:t/>
            </a:r>
            <a:endParaRPr sz="3600"/>
          </a:p>
        </p:txBody>
      </p:sp>
      <p:sp>
        <p:nvSpPr>
          <p:cNvPr id="394" name="Google Shape;394;p2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395" name="Google Shape;395;p2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396" name="Google Shape;396;p2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9"/>
          <p:cNvSpPr txBox="1"/>
          <p:nvPr>
            <p:ph type="title"/>
          </p:nvPr>
        </p:nvSpPr>
        <p:spPr>
          <a:xfrm>
            <a:off x="609441" y="274638"/>
            <a:ext cx="10969943" cy="11430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b="1" lang="en-US">
                <a:latin typeface="Calibri"/>
                <a:ea typeface="Calibri"/>
                <a:cs typeface="Calibri"/>
                <a:sym typeface="Calibri"/>
              </a:rPr>
              <a:t> Continuous Integration</a:t>
            </a:r>
            <a:br>
              <a:rPr b="1" lang="en-US">
                <a:latin typeface="Calibri"/>
                <a:ea typeface="Calibri"/>
                <a:cs typeface="Calibri"/>
                <a:sym typeface="Calibri"/>
              </a:rPr>
            </a:br>
            <a:br>
              <a:rPr lang="en-US">
                <a:latin typeface="Calibri"/>
                <a:ea typeface="Calibri"/>
                <a:cs typeface="Calibri"/>
                <a:sym typeface="Calibri"/>
              </a:rPr>
            </a:br>
            <a:endParaRPr>
              <a:latin typeface="Calibri"/>
              <a:ea typeface="Calibri"/>
              <a:cs typeface="Calibri"/>
              <a:sym typeface="Calibri"/>
            </a:endParaRPr>
          </a:p>
        </p:txBody>
      </p:sp>
      <p:sp>
        <p:nvSpPr>
          <p:cNvPr id="402" name="Google Shape;402;p29"/>
          <p:cNvSpPr txBox="1"/>
          <p:nvPr>
            <p:ph idx="1" type="body"/>
          </p:nvPr>
        </p:nvSpPr>
        <p:spPr>
          <a:xfrm>
            <a:off x="684212" y="1371600"/>
            <a:ext cx="10969943" cy="5059363"/>
          </a:xfrm>
          <a:prstGeom prst="rect">
            <a:avLst/>
          </a:prstGeom>
          <a:noFill/>
          <a:ln>
            <a:noFill/>
          </a:ln>
        </p:spPr>
        <p:txBody>
          <a:bodyPr anchorCtr="0" anchor="t" bIns="45700" lIns="91425" spcFirstLastPara="1" rIns="91425" wrap="square" tIns="45700">
            <a:noAutofit/>
          </a:bodyPr>
          <a:lstStyle/>
          <a:p>
            <a:pPr indent="-342900" lvl="0" marL="342900" rtl="0" algn="l">
              <a:lnSpc>
                <a:spcPct val="83333"/>
              </a:lnSpc>
              <a:spcBef>
                <a:spcPts val="0"/>
              </a:spcBef>
              <a:spcAft>
                <a:spcPts val="0"/>
              </a:spcAft>
              <a:buClr>
                <a:schemeClr val="dk1"/>
              </a:buClr>
              <a:buSzPts val="2400"/>
              <a:buChar char="•"/>
            </a:pPr>
            <a:r>
              <a:rPr lang="en-US" sz="2400"/>
              <a:t>This software engineering practice used for merging all developer working copies with a shared mainline multiple times a day. Some key points:</a:t>
            </a:r>
            <a:endParaRPr/>
          </a:p>
          <a:p>
            <a:pPr indent="-342900" lvl="0" marL="342900" rtl="0" algn="l">
              <a:lnSpc>
                <a:spcPct val="83333"/>
              </a:lnSpc>
              <a:spcBef>
                <a:spcPts val="600"/>
              </a:spcBef>
              <a:spcAft>
                <a:spcPts val="0"/>
              </a:spcAft>
              <a:buClr>
                <a:schemeClr val="dk1"/>
              </a:buClr>
              <a:buSzPts val="2400"/>
              <a:buNone/>
            </a:pPr>
            <a:r>
              <a:rPr lang="en-US" sz="2400"/>
              <a:t>Following steps are follows in integration process:</a:t>
            </a:r>
            <a:endParaRPr/>
          </a:p>
          <a:p>
            <a:pPr indent="-342900" lvl="0" marL="342900" rtl="0" algn="l">
              <a:lnSpc>
                <a:spcPct val="83333"/>
              </a:lnSpc>
              <a:spcBef>
                <a:spcPts val="600"/>
              </a:spcBef>
              <a:spcAft>
                <a:spcPts val="0"/>
              </a:spcAft>
              <a:buClr>
                <a:schemeClr val="dk1"/>
              </a:buClr>
              <a:buSzPts val="2400"/>
              <a:buChar char="•"/>
            </a:pPr>
            <a:r>
              <a:rPr lang="en-US" sz="2400"/>
              <a:t>Merge changes and integrate all code daily (or more often) for quick discovery of defects</a:t>
            </a:r>
            <a:endParaRPr/>
          </a:p>
          <a:p>
            <a:pPr indent="-342900" lvl="0" marL="342900" rtl="0" algn="l">
              <a:lnSpc>
                <a:spcPct val="83333"/>
              </a:lnSpc>
              <a:spcBef>
                <a:spcPts val="600"/>
              </a:spcBef>
              <a:spcAft>
                <a:spcPts val="0"/>
              </a:spcAft>
              <a:buClr>
                <a:schemeClr val="dk1"/>
              </a:buClr>
              <a:buSzPts val="2400"/>
              <a:buChar char="•"/>
            </a:pPr>
            <a:r>
              <a:rPr lang="en-US" sz="2400"/>
              <a:t>Developers code, debug, and check-in</a:t>
            </a:r>
            <a:endParaRPr/>
          </a:p>
          <a:p>
            <a:pPr indent="-342900" lvl="0" marL="342900" rtl="0" algn="l">
              <a:lnSpc>
                <a:spcPct val="83333"/>
              </a:lnSpc>
              <a:spcBef>
                <a:spcPts val="600"/>
              </a:spcBef>
              <a:spcAft>
                <a:spcPts val="0"/>
              </a:spcAft>
              <a:buClr>
                <a:schemeClr val="dk1"/>
              </a:buClr>
              <a:buSzPts val="2400"/>
              <a:buChar char="•"/>
            </a:pPr>
            <a:r>
              <a:rPr lang="en-US" sz="2400"/>
              <a:t>Continuous Integration automatically:</a:t>
            </a:r>
            <a:endParaRPr/>
          </a:p>
          <a:p>
            <a:pPr indent="-285750" lvl="1" marL="742950" rtl="0" algn="l">
              <a:lnSpc>
                <a:spcPct val="83333"/>
              </a:lnSpc>
              <a:spcBef>
                <a:spcPts val="600"/>
              </a:spcBef>
              <a:spcAft>
                <a:spcPts val="0"/>
              </a:spcAft>
              <a:buClr>
                <a:schemeClr val="dk1"/>
              </a:buClr>
              <a:buSzPts val="2400"/>
              <a:buChar char="–"/>
            </a:pPr>
            <a:r>
              <a:rPr lang="en-US" sz="2400"/>
              <a:t>Static code analysis</a:t>
            </a:r>
            <a:endParaRPr/>
          </a:p>
          <a:p>
            <a:pPr indent="-285750" lvl="1" marL="742950" rtl="0" algn="l">
              <a:lnSpc>
                <a:spcPct val="83333"/>
              </a:lnSpc>
              <a:spcBef>
                <a:spcPts val="600"/>
              </a:spcBef>
              <a:spcAft>
                <a:spcPts val="0"/>
              </a:spcAft>
              <a:buClr>
                <a:schemeClr val="dk1"/>
              </a:buClr>
              <a:buSzPts val="2400"/>
              <a:buChar char="–"/>
            </a:pPr>
            <a:r>
              <a:rPr lang="en-US" sz="2400"/>
              <a:t>Compile</a:t>
            </a:r>
            <a:endParaRPr/>
          </a:p>
          <a:p>
            <a:pPr indent="-285750" lvl="1" marL="742950" rtl="0" algn="l">
              <a:lnSpc>
                <a:spcPct val="83333"/>
              </a:lnSpc>
              <a:spcBef>
                <a:spcPts val="600"/>
              </a:spcBef>
              <a:spcAft>
                <a:spcPts val="0"/>
              </a:spcAft>
              <a:buClr>
                <a:schemeClr val="dk1"/>
              </a:buClr>
              <a:buSzPts val="2400"/>
              <a:buChar char="–"/>
            </a:pPr>
            <a:r>
              <a:rPr lang="en-US" sz="2400"/>
              <a:t>Unit test (functional/ non-functional)</a:t>
            </a:r>
            <a:endParaRPr/>
          </a:p>
          <a:p>
            <a:pPr indent="-285750" lvl="1" marL="742950" rtl="0" algn="l">
              <a:lnSpc>
                <a:spcPct val="83333"/>
              </a:lnSpc>
              <a:spcBef>
                <a:spcPts val="600"/>
              </a:spcBef>
              <a:spcAft>
                <a:spcPts val="0"/>
              </a:spcAft>
              <a:buClr>
                <a:schemeClr val="dk1"/>
              </a:buClr>
              <a:buSzPts val="2400"/>
              <a:buChar char="–"/>
            </a:pPr>
            <a:r>
              <a:rPr lang="en-US" sz="2400"/>
              <a:t>Deploy</a:t>
            </a:r>
            <a:endParaRPr/>
          </a:p>
          <a:p>
            <a:pPr indent="-285750" lvl="1" marL="742950" rtl="0" algn="l">
              <a:lnSpc>
                <a:spcPct val="83333"/>
              </a:lnSpc>
              <a:spcBef>
                <a:spcPts val="600"/>
              </a:spcBef>
              <a:spcAft>
                <a:spcPts val="0"/>
              </a:spcAft>
              <a:buClr>
                <a:schemeClr val="dk1"/>
              </a:buClr>
              <a:buSzPts val="2400"/>
              <a:buChar char="–"/>
            </a:pPr>
            <a:r>
              <a:rPr lang="en-US" sz="2400"/>
              <a:t>Integration test (functional/ non-functional)</a:t>
            </a:r>
            <a:endParaRPr/>
          </a:p>
          <a:p>
            <a:pPr indent="-285750" lvl="1" marL="742950" rtl="0" algn="l">
              <a:lnSpc>
                <a:spcPct val="83333"/>
              </a:lnSpc>
              <a:spcBef>
                <a:spcPts val="600"/>
              </a:spcBef>
              <a:spcAft>
                <a:spcPts val="0"/>
              </a:spcAft>
              <a:buClr>
                <a:schemeClr val="dk1"/>
              </a:buClr>
              <a:buSzPts val="2400"/>
              <a:buChar char="–"/>
            </a:pPr>
            <a:r>
              <a:rPr lang="en-US" sz="2400"/>
              <a:t>Report</a:t>
            </a:r>
            <a:endParaRPr/>
          </a:p>
          <a:p>
            <a:pPr indent="-342900" lvl="0" marL="342900" rtl="0" algn="l">
              <a:lnSpc>
                <a:spcPct val="83333"/>
              </a:lnSpc>
              <a:spcBef>
                <a:spcPts val="600"/>
              </a:spcBef>
              <a:spcAft>
                <a:spcPts val="0"/>
              </a:spcAft>
              <a:buClr>
                <a:schemeClr val="dk1"/>
              </a:buClr>
              <a:buSzPts val="2400"/>
              <a:buChar char="•"/>
            </a:pPr>
            <a:r>
              <a:rPr lang="en-US" sz="2400"/>
              <a:t>Automated Continuous Integration, regression testing, and feedback</a:t>
            </a:r>
            <a:endParaRPr/>
          </a:p>
          <a:p>
            <a:pPr indent="-342900" lvl="0" marL="342900" rtl="0" algn="l">
              <a:lnSpc>
                <a:spcPct val="83333"/>
              </a:lnSpc>
              <a:spcBef>
                <a:spcPts val="600"/>
              </a:spcBef>
              <a:spcAft>
                <a:spcPts val="0"/>
              </a:spcAft>
              <a:buClr>
                <a:schemeClr val="dk1"/>
              </a:buClr>
              <a:buSzPts val="2400"/>
              <a:buChar char="•"/>
            </a:pPr>
            <a:r>
              <a:rPr lang="en-US" sz="2400"/>
              <a:t>Manual testing of new features, changes, and defect fixes</a:t>
            </a:r>
            <a:endParaRPr/>
          </a:p>
          <a:p>
            <a:pPr indent="-342900" lvl="0" marL="342900" rtl="0" algn="l">
              <a:lnSpc>
                <a:spcPct val="83333"/>
              </a:lnSpc>
              <a:spcBef>
                <a:spcPts val="600"/>
              </a:spcBef>
              <a:spcAft>
                <a:spcPts val="0"/>
              </a:spcAft>
              <a:buClr>
                <a:schemeClr val="dk1"/>
              </a:buClr>
              <a:buSzPts val="2400"/>
              <a:buChar char="•"/>
            </a:pPr>
            <a:r>
              <a:rPr lang="en-US" sz="2400"/>
              <a:t>Some defects are put in the product backlog</a:t>
            </a:r>
            <a:endParaRPr/>
          </a:p>
          <a:p>
            <a:pPr indent="-342900" lvl="0" marL="342900" rtl="0" algn="l">
              <a:lnSpc>
                <a:spcPct val="83333"/>
              </a:lnSpc>
              <a:spcBef>
                <a:spcPts val="600"/>
              </a:spcBef>
              <a:spcAft>
                <a:spcPts val="0"/>
              </a:spcAft>
              <a:buClr>
                <a:schemeClr val="dk1"/>
              </a:buClr>
              <a:buSzPts val="2400"/>
              <a:buNone/>
            </a:pPr>
            <a:br>
              <a:rPr lang="en-US" sz="2400"/>
            </a:br>
            <a:endParaRPr sz="2400"/>
          </a:p>
        </p:txBody>
      </p:sp>
      <p:sp>
        <p:nvSpPr>
          <p:cNvPr id="403" name="Google Shape;403;p2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404" name="Google Shape;404;p2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05" name="Google Shape;405;p2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Agile Software Development</a:t>
            </a:r>
            <a:endParaRPr/>
          </a:p>
        </p:txBody>
      </p:sp>
      <p:sp>
        <p:nvSpPr>
          <p:cNvPr id="128" name="Google Shape;128;p3"/>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Agile software development is a methodology that refers to a group of software development methodologies </a:t>
            </a:r>
            <a:r>
              <a:rPr lang="en-US">
                <a:solidFill>
                  <a:srgbClr val="FF0000"/>
                </a:solidFill>
              </a:rPr>
              <a:t>based on iterative development, </a:t>
            </a:r>
            <a:r>
              <a:rPr lang="en-US"/>
              <a:t>where requirements and solutions evolve through collaboration between self-organizing cross-functional teams.</a:t>
            </a:r>
            <a:endParaRPr/>
          </a:p>
          <a:p>
            <a:pPr indent="-342900" lvl="0" marL="342900" rtl="0" algn="l">
              <a:lnSpc>
                <a:spcPct val="100000"/>
              </a:lnSpc>
              <a:spcBef>
                <a:spcPts val="592"/>
              </a:spcBef>
              <a:spcAft>
                <a:spcPts val="0"/>
              </a:spcAft>
              <a:buClr>
                <a:schemeClr val="dk1"/>
              </a:buClr>
              <a:buSzPct val="100000"/>
              <a:buChar char="•"/>
            </a:pPr>
            <a:r>
              <a:rPr lang="en-US"/>
              <a:t>It helps teams provide</a:t>
            </a:r>
            <a:r>
              <a:rPr lang="en-US">
                <a:solidFill>
                  <a:srgbClr val="FF0000"/>
                </a:solidFill>
              </a:rPr>
              <a:t> quick and unpredictable responses</a:t>
            </a:r>
            <a:r>
              <a:rPr lang="en-US"/>
              <a:t> to the feedback they receive on their project. </a:t>
            </a:r>
            <a:endParaRPr/>
          </a:p>
          <a:p>
            <a:pPr indent="-342900" lvl="0" marL="342900" rtl="0" algn="l">
              <a:lnSpc>
                <a:spcPct val="100000"/>
              </a:lnSpc>
              <a:spcBef>
                <a:spcPts val="592"/>
              </a:spcBef>
              <a:spcAft>
                <a:spcPts val="0"/>
              </a:spcAft>
              <a:buClr>
                <a:schemeClr val="dk1"/>
              </a:buClr>
              <a:buSzPct val="100000"/>
              <a:buChar char="•"/>
            </a:pPr>
            <a:r>
              <a:rPr lang="en-US"/>
              <a:t>It creates opportunities to</a:t>
            </a:r>
            <a:r>
              <a:rPr lang="en-US">
                <a:solidFill>
                  <a:srgbClr val="FF0000"/>
                </a:solidFill>
              </a:rPr>
              <a:t> assess a project’s direction</a:t>
            </a:r>
            <a:r>
              <a:rPr lang="en-US"/>
              <a:t> during the development cycle. Teams assess the project in regular meetings called </a:t>
            </a:r>
            <a:r>
              <a:rPr lang="en-US">
                <a:solidFill>
                  <a:srgbClr val="0070C0"/>
                </a:solidFill>
              </a:rPr>
              <a:t>sprints or iterations</a:t>
            </a:r>
            <a:r>
              <a:rPr lang="en-US"/>
              <a:t>.</a:t>
            </a:r>
            <a:endParaRPr/>
          </a:p>
        </p:txBody>
      </p:sp>
      <p:sp>
        <p:nvSpPr>
          <p:cNvPr id="129" name="Google Shape;129;p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30" name="Google Shape;130;p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31" name="Google Shape;131;p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Iteration and release planning</a:t>
            </a:r>
            <a:endParaRPr/>
          </a:p>
        </p:txBody>
      </p:sp>
      <p:sp>
        <p:nvSpPr>
          <p:cNvPr id="411" name="Google Shape;411;p30"/>
          <p:cNvSpPr txBox="1"/>
          <p:nvPr>
            <p:ph idx="1" type="body"/>
          </p:nvPr>
        </p:nvSpPr>
        <p:spPr>
          <a:xfrm>
            <a:off x="609441" y="1600201"/>
            <a:ext cx="11173090" cy="4525963"/>
          </a:xfrm>
          <a:prstGeom prst="rect">
            <a:avLst/>
          </a:prstGeom>
          <a:noFill/>
          <a:ln>
            <a:noFill/>
          </a:ln>
        </p:spPr>
        <p:txBody>
          <a:bodyPr anchorCtr="0" anchor="t" bIns="45700" lIns="91425" spcFirstLastPara="1" rIns="91425" wrap="square" tIns="45700">
            <a:noAutofit/>
          </a:bodyPr>
          <a:lstStyle/>
          <a:p>
            <a:pPr indent="0" lvl="0" marL="342900" rtl="0" algn="l">
              <a:lnSpc>
                <a:spcPct val="120000"/>
              </a:lnSpc>
              <a:spcBef>
                <a:spcPts val="0"/>
              </a:spcBef>
              <a:spcAft>
                <a:spcPts val="0"/>
              </a:spcAft>
              <a:buClr>
                <a:schemeClr val="dk1"/>
              </a:buClr>
              <a:buSzPts val="2800"/>
              <a:buNone/>
            </a:pPr>
            <a:r>
              <a:rPr lang="en-US" sz="2800"/>
              <a:t>Iteration and release planning sessions are conducted to develop a Release Plan.</a:t>
            </a:r>
            <a:endParaRPr/>
          </a:p>
          <a:p>
            <a:pPr indent="-177800" lvl="0" marL="342900" rtl="0" algn="l">
              <a:lnSpc>
                <a:spcPct val="120000"/>
              </a:lnSpc>
              <a:spcBef>
                <a:spcPts val="0"/>
              </a:spcBef>
              <a:spcAft>
                <a:spcPts val="0"/>
              </a:spcAft>
              <a:buClr>
                <a:schemeClr val="dk1"/>
              </a:buClr>
              <a:buSzPts val="2800"/>
              <a:buChar char="•"/>
            </a:pPr>
            <a:r>
              <a:rPr lang="en-US" sz="2800"/>
              <a:t> The plan defines when various sets of usable functionality or products will be delivered to the Customer. </a:t>
            </a:r>
            <a:endParaRPr/>
          </a:p>
          <a:p>
            <a:pPr indent="-177800" lvl="0" marL="342900" rtl="0" algn="l">
              <a:lnSpc>
                <a:spcPct val="120000"/>
              </a:lnSpc>
              <a:spcBef>
                <a:spcPts val="0"/>
              </a:spcBef>
              <a:spcAft>
                <a:spcPts val="0"/>
              </a:spcAft>
              <a:buClr>
                <a:schemeClr val="dk1"/>
              </a:buClr>
              <a:buSzPts val="2800"/>
              <a:buChar char="•"/>
            </a:pPr>
            <a:r>
              <a:rPr lang="en-US" sz="2800"/>
              <a:t>The major objective of  Team to have an overview of the releases and delivery schedule for the product they are developing, so that they can align with the expectations of the Product Owner and relevant Stakeholders (primarily the project sponsor).</a:t>
            </a:r>
            <a:endParaRPr/>
          </a:p>
        </p:txBody>
      </p:sp>
      <p:sp>
        <p:nvSpPr>
          <p:cNvPr id="412" name="Google Shape;412;p3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413" name="Google Shape;413;p3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14" name="Google Shape;414;p3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1"/>
          <p:cNvSpPr txBox="1"/>
          <p:nvPr>
            <p:ph type="title"/>
          </p:nvPr>
        </p:nvSpPr>
        <p:spPr>
          <a:xfrm>
            <a:off x="609441" y="274638"/>
            <a:ext cx="10969943" cy="639762"/>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b="1" lang="en-US">
                <a:latin typeface="Calibri"/>
                <a:ea typeface="Calibri"/>
                <a:cs typeface="Calibri"/>
                <a:sym typeface="Calibri"/>
              </a:rPr>
              <a:t>Release Planning</a:t>
            </a:r>
            <a:br>
              <a:rPr lang="en-US">
                <a:latin typeface="Calibri"/>
                <a:ea typeface="Calibri"/>
                <a:cs typeface="Calibri"/>
                <a:sym typeface="Calibri"/>
              </a:rPr>
            </a:br>
            <a:br>
              <a:rPr lang="en-US">
                <a:latin typeface="Calibri"/>
                <a:ea typeface="Calibri"/>
                <a:cs typeface="Calibri"/>
                <a:sym typeface="Calibri"/>
              </a:rPr>
            </a:br>
            <a:endParaRPr>
              <a:latin typeface="Calibri"/>
              <a:ea typeface="Calibri"/>
              <a:cs typeface="Calibri"/>
              <a:sym typeface="Calibri"/>
            </a:endParaRPr>
          </a:p>
        </p:txBody>
      </p:sp>
      <p:sp>
        <p:nvSpPr>
          <p:cNvPr id="420" name="Google Shape;420;p31"/>
          <p:cNvSpPr txBox="1"/>
          <p:nvPr>
            <p:ph idx="1" type="body"/>
          </p:nvPr>
        </p:nvSpPr>
        <p:spPr>
          <a:xfrm>
            <a:off x="734892" y="1072250"/>
            <a:ext cx="11454000" cy="4145100"/>
          </a:xfrm>
          <a:prstGeom prst="rect">
            <a:avLst/>
          </a:prstGeom>
          <a:noFill/>
          <a:ln>
            <a:noFill/>
          </a:ln>
        </p:spPr>
        <p:txBody>
          <a:bodyPr anchorCtr="0" anchor="t" bIns="45700" lIns="91425" spcFirstLastPara="1" rIns="91425" wrap="square" tIns="45700">
            <a:noAutofit/>
          </a:bodyPr>
          <a:lstStyle/>
          <a:p>
            <a:pPr indent="-342900" lvl="0" marL="342900" rtl="0" algn="l">
              <a:lnSpc>
                <a:spcPct val="91666"/>
              </a:lnSpc>
              <a:spcBef>
                <a:spcPts val="0"/>
              </a:spcBef>
              <a:spcAft>
                <a:spcPts val="0"/>
              </a:spcAft>
              <a:buClr>
                <a:schemeClr val="dk1"/>
              </a:buClr>
              <a:buSzPts val="2400"/>
              <a:buChar char="•"/>
            </a:pPr>
            <a:r>
              <a:rPr lang="en-US" sz="2400"/>
              <a:t>Planning is an on-going activity</a:t>
            </a:r>
            <a:endParaRPr/>
          </a:p>
          <a:p>
            <a:pPr indent="-342900" lvl="0" marL="342900" rtl="0" algn="l">
              <a:lnSpc>
                <a:spcPct val="91666"/>
              </a:lnSpc>
              <a:spcBef>
                <a:spcPts val="600"/>
              </a:spcBef>
              <a:spcAft>
                <a:spcPts val="0"/>
              </a:spcAft>
              <a:buClr>
                <a:schemeClr val="dk1"/>
              </a:buClr>
              <a:buSzPts val="2400"/>
              <a:buChar char="•"/>
            </a:pPr>
            <a:r>
              <a:rPr lang="en-US" sz="2400"/>
              <a:t>For Agile lifecycles: release and iteration planning</a:t>
            </a:r>
            <a:endParaRPr/>
          </a:p>
          <a:p>
            <a:pPr indent="-342900" lvl="0" marL="342900" rtl="0" algn="l">
              <a:lnSpc>
                <a:spcPct val="91666"/>
              </a:lnSpc>
              <a:spcBef>
                <a:spcPts val="600"/>
              </a:spcBef>
              <a:spcAft>
                <a:spcPts val="0"/>
              </a:spcAft>
              <a:buClr>
                <a:schemeClr val="dk1"/>
              </a:buClr>
              <a:buSzPts val="2400"/>
              <a:buChar char="•"/>
            </a:pPr>
            <a:r>
              <a:rPr lang="en-US" sz="2400"/>
              <a:t>Release planning</a:t>
            </a:r>
            <a:endParaRPr/>
          </a:p>
          <a:p>
            <a:pPr indent="-285750" lvl="1" marL="742950" rtl="0" algn="l">
              <a:lnSpc>
                <a:spcPct val="91666"/>
              </a:lnSpc>
              <a:spcBef>
                <a:spcPts val="600"/>
              </a:spcBef>
              <a:spcAft>
                <a:spcPts val="0"/>
              </a:spcAft>
              <a:buClr>
                <a:schemeClr val="dk1"/>
              </a:buClr>
              <a:buSzPts val="2400"/>
              <a:buChar char="–"/>
            </a:pPr>
            <a:r>
              <a:rPr lang="en-US" sz="2400"/>
              <a:t>Define product backlog (User Stories for release)</a:t>
            </a:r>
            <a:endParaRPr/>
          </a:p>
          <a:p>
            <a:pPr indent="-285750" lvl="1" marL="742950" rtl="0" algn="l">
              <a:lnSpc>
                <a:spcPct val="91666"/>
              </a:lnSpc>
              <a:spcBef>
                <a:spcPts val="600"/>
              </a:spcBef>
              <a:spcAft>
                <a:spcPts val="0"/>
              </a:spcAft>
              <a:buClr>
                <a:schemeClr val="dk1"/>
              </a:buClr>
              <a:buSzPts val="2400"/>
              <a:buChar char="–"/>
            </a:pPr>
            <a:r>
              <a:rPr lang="en-US" sz="2400"/>
              <a:t>Refine user epics</a:t>
            </a:r>
            <a:endParaRPr/>
          </a:p>
          <a:p>
            <a:pPr indent="-285750" lvl="1" marL="742950" rtl="0" algn="l">
              <a:lnSpc>
                <a:spcPct val="91666"/>
              </a:lnSpc>
              <a:spcBef>
                <a:spcPts val="600"/>
              </a:spcBef>
              <a:spcAft>
                <a:spcPts val="0"/>
              </a:spcAft>
              <a:buClr>
                <a:schemeClr val="dk1"/>
              </a:buClr>
              <a:buSzPts val="2400"/>
              <a:buChar char="–"/>
            </a:pPr>
            <a:r>
              <a:rPr lang="en-US" sz="2400"/>
              <a:t>Basis of test approach and test plan for release</a:t>
            </a:r>
            <a:endParaRPr/>
          </a:p>
          <a:p>
            <a:pPr indent="-285750" lvl="1" marL="742950" rtl="0" algn="l">
              <a:lnSpc>
                <a:spcPct val="91666"/>
              </a:lnSpc>
              <a:spcBef>
                <a:spcPts val="600"/>
              </a:spcBef>
              <a:spcAft>
                <a:spcPts val="0"/>
              </a:spcAft>
              <a:buClr>
                <a:schemeClr val="dk1"/>
              </a:buClr>
              <a:buSzPts val="2400"/>
              <a:buChar char="–"/>
            </a:pPr>
            <a:r>
              <a:rPr lang="en-US" sz="2400"/>
              <a:t>Identify project/ quality risks, estimate effort</a:t>
            </a:r>
            <a:endParaRPr/>
          </a:p>
          <a:p>
            <a:pPr indent="-342900" lvl="0" marL="342900" rtl="0" algn="l">
              <a:lnSpc>
                <a:spcPct val="91666"/>
              </a:lnSpc>
              <a:spcBef>
                <a:spcPts val="600"/>
              </a:spcBef>
              <a:spcAft>
                <a:spcPts val="0"/>
              </a:spcAft>
              <a:buClr>
                <a:schemeClr val="dk1"/>
              </a:buClr>
              <a:buSzPts val="2400"/>
              <a:buChar char="•"/>
            </a:pPr>
            <a:r>
              <a:rPr lang="en-US" sz="2400"/>
              <a:t>Testers:</a:t>
            </a:r>
            <a:endParaRPr/>
          </a:p>
          <a:p>
            <a:pPr indent="-285750" lvl="1" marL="742950" rtl="0" algn="l">
              <a:lnSpc>
                <a:spcPct val="91666"/>
              </a:lnSpc>
              <a:spcBef>
                <a:spcPts val="600"/>
              </a:spcBef>
              <a:spcAft>
                <a:spcPts val="0"/>
              </a:spcAft>
              <a:buClr>
                <a:schemeClr val="dk1"/>
              </a:buClr>
              <a:buSzPts val="2400"/>
              <a:buChar char="–"/>
            </a:pPr>
            <a:r>
              <a:rPr lang="en-US" sz="2400"/>
              <a:t>Define testable User Stories </a:t>
            </a:r>
            <a:endParaRPr/>
          </a:p>
          <a:p>
            <a:pPr indent="-285750" lvl="1" marL="742950" rtl="0" algn="l">
              <a:lnSpc>
                <a:spcPct val="91666"/>
              </a:lnSpc>
              <a:spcBef>
                <a:spcPts val="600"/>
              </a:spcBef>
              <a:spcAft>
                <a:spcPts val="0"/>
              </a:spcAft>
              <a:buClr>
                <a:schemeClr val="dk1"/>
              </a:buClr>
              <a:buSzPts val="2400"/>
              <a:buChar char="–"/>
            </a:pPr>
            <a:r>
              <a:rPr lang="en-US" sz="2400"/>
              <a:t>Participate in project and quality risk analyses</a:t>
            </a:r>
            <a:endParaRPr/>
          </a:p>
          <a:p>
            <a:pPr indent="-285750" lvl="1" marL="742950" rtl="0" algn="l">
              <a:lnSpc>
                <a:spcPct val="91666"/>
              </a:lnSpc>
              <a:spcBef>
                <a:spcPts val="600"/>
              </a:spcBef>
              <a:spcAft>
                <a:spcPts val="0"/>
              </a:spcAft>
              <a:buClr>
                <a:schemeClr val="dk1"/>
              </a:buClr>
              <a:buSzPts val="2400"/>
              <a:buChar char="–"/>
            </a:pPr>
            <a:r>
              <a:rPr lang="en-US" sz="2400"/>
              <a:t>Estimate test effort</a:t>
            </a:r>
            <a:endParaRPr/>
          </a:p>
          <a:p>
            <a:pPr indent="-285750" lvl="1" marL="742950" rtl="0" algn="l">
              <a:lnSpc>
                <a:spcPct val="91666"/>
              </a:lnSpc>
              <a:spcBef>
                <a:spcPts val="600"/>
              </a:spcBef>
              <a:spcAft>
                <a:spcPts val="0"/>
              </a:spcAft>
              <a:buClr>
                <a:schemeClr val="dk1"/>
              </a:buClr>
              <a:buSzPts val="2400"/>
              <a:buChar char="–"/>
            </a:pPr>
            <a:r>
              <a:rPr lang="en-US" sz="2400"/>
              <a:t>Plan testing for release</a:t>
            </a:r>
            <a:endParaRPr/>
          </a:p>
          <a:p>
            <a:pPr indent="-342900" lvl="0" marL="342900" rtl="0" algn="l">
              <a:lnSpc>
                <a:spcPct val="91666"/>
              </a:lnSpc>
              <a:spcBef>
                <a:spcPts val="600"/>
              </a:spcBef>
              <a:spcAft>
                <a:spcPts val="0"/>
              </a:spcAft>
              <a:buClr>
                <a:schemeClr val="dk1"/>
              </a:buClr>
              <a:buSzPts val="2400"/>
              <a:buChar char="•"/>
            </a:pPr>
            <a:r>
              <a:rPr lang="en-US" sz="2400"/>
              <a:t>Release plans may change during project due to internal and external factors</a:t>
            </a:r>
            <a:endParaRPr/>
          </a:p>
          <a:p>
            <a:pPr indent="-342900" lvl="0" marL="342900" rtl="0" algn="l">
              <a:lnSpc>
                <a:spcPct val="91666"/>
              </a:lnSpc>
              <a:spcBef>
                <a:spcPts val="600"/>
              </a:spcBef>
              <a:spcAft>
                <a:spcPts val="0"/>
              </a:spcAft>
              <a:buClr>
                <a:schemeClr val="dk1"/>
              </a:buClr>
              <a:buSzPts val="2400"/>
              <a:buChar char="•"/>
            </a:pPr>
            <a:r>
              <a:rPr lang="en-US" sz="2400"/>
              <a:t>Testers must handle changes, see larger context of release, and obtain an adequate test basis and test oracles</a:t>
            </a:r>
            <a:endParaRPr/>
          </a:p>
          <a:p>
            <a:pPr indent="-342900" lvl="0" marL="342900" rtl="0" algn="l">
              <a:lnSpc>
                <a:spcPct val="83333"/>
              </a:lnSpc>
              <a:spcBef>
                <a:spcPts val="600"/>
              </a:spcBef>
              <a:spcAft>
                <a:spcPts val="0"/>
              </a:spcAft>
              <a:buClr>
                <a:schemeClr val="dk1"/>
              </a:buClr>
              <a:buSzPts val="2400"/>
              <a:buNone/>
            </a:pPr>
            <a:br>
              <a:rPr lang="en-US" sz="2400"/>
            </a:br>
            <a:endParaRPr sz="2400"/>
          </a:p>
        </p:txBody>
      </p:sp>
      <p:sp>
        <p:nvSpPr>
          <p:cNvPr id="421" name="Google Shape;421;p3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422" name="Google Shape;422;p3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23" name="Google Shape;423;p3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2"/>
          <p:cNvSpPr txBox="1"/>
          <p:nvPr>
            <p:ph type="title"/>
          </p:nvPr>
        </p:nvSpPr>
        <p:spPr>
          <a:xfrm>
            <a:off x="1231808" y="303667"/>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Agile Methodology / Process Models</a:t>
            </a:r>
            <a:endParaRPr/>
          </a:p>
        </p:txBody>
      </p:sp>
      <p:pic>
        <p:nvPicPr>
          <p:cNvPr id="429" name="Google Shape;429;p32"/>
          <p:cNvPicPr preferRelativeResize="0"/>
          <p:nvPr>
            <p:ph idx="1" type="body"/>
          </p:nvPr>
        </p:nvPicPr>
        <p:blipFill rotWithShape="1">
          <a:blip r:embed="rId3">
            <a:alphaModFix/>
          </a:blip>
          <a:srcRect b="19185" l="19045" r="26417" t="10102"/>
          <a:stretch/>
        </p:blipFill>
        <p:spPr>
          <a:xfrm>
            <a:off x="7389812" y="1446667"/>
            <a:ext cx="4648200" cy="5169878"/>
          </a:xfrm>
          <a:prstGeom prst="rect">
            <a:avLst/>
          </a:prstGeom>
          <a:noFill/>
          <a:ln>
            <a:noFill/>
          </a:ln>
        </p:spPr>
      </p:pic>
      <p:sp>
        <p:nvSpPr>
          <p:cNvPr id="430" name="Google Shape;430;p3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431" name="Google Shape;431;p3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32" name="Google Shape;432;p3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433" name="Google Shape;433;p32"/>
          <p:cNvSpPr/>
          <p:nvPr/>
        </p:nvSpPr>
        <p:spPr>
          <a:xfrm>
            <a:off x="407087" y="1671002"/>
            <a:ext cx="6982725" cy="3970318"/>
          </a:xfrm>
          <a:prstGeom prst="rect">
            <a:avLst/>
          </a:prstGeom>
          <a:noFill/>
          <a:ln>
            <a:noFill/>
          </a:ln>
        </p:spPr>
        <p:txBody>
          <a:bodyPr anchorCtr="0" anchor="t" bIns="45700" lIns="91425" spcFirstLastPara="1" rIns="91425" wrap="square" tIns="45700">
            <a:spAutoFit/>
          </a:bodyPr>
          <a:lstStyle/>
          <a:p>
            <a:pPr indent="-457200" lvl="0" marL="457200" marR="0" rtl="0" algn="l">
              <a:lnSpc>
                <a:spcPct val="100000"/>
              </a:lnSpc>
              <a:spcBef>
                <a:spcPts val="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There are several agile methodologies; all share similar philosophies, characteristics, and practices. </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However, from the point of implementation each agile has its own practices, terminology, and tactics. </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Some of the main agile software development methodology components include: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3"/>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 Agile Methodology/ Process Models</a:t>
            </a:r>
            <a:endParaRPr/>
          </a:p>
        </p:txBody>
      </p:sp>
      <p:sp>
        <p:nvSpPr>
          <p:cNvPr id="441" name="Google Shape;441;p33"/>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rmAutofit/>
          </a:bodyPr>
          <a:lstStyle/>
          <a:p>
            <a:pPr indent="-457200" lvl="0" marL="457200" rtl="0" algn="l">
              <a:lnSpc>
                <a:spcPct val="150000"/>
              </a:lnSpc>
              <a:spcBef>
                <a:spcPts val="0"/>
              </a:spcBef>
              <a:spcAft>
                <a:spcPts val="0"/>
              </a:spcAft>
              <a:buClr>
                <a:schemeClr val="dk1"/>
              </a:buClr>
              <a:buSzPts val="2399"/>
              <a:buFont typeface="Calibri"/>
              <a:buAutoNum type="arabicPeriod"/>
            </a:pPr>
            <a:r>
              <a:rPr lang="en-US" sz="2399">
                <a:latin typeface="Calibri"/>
                <a:ea typeface="Calibri"/>
                <a:cs typeface="Calibri"/>
                <a:sym typeface="Calibri"/>
              </a:rPr>
              <a:t>Extreme Programming XP</a:t>
            </a:r>
            <a:endParaRPr/>
          </a:p>
          <a:p>
            <a:pPr indent="-457200" lvl="0" marL="457200" rtl="0" algn="l">
              <a:lnSpc>
                <a:spcPct val="150000"/>
              </a:lnSpc>
              <a:spcBef>
                <a:spcPts val="480"/>
              </a:spcBef>
              <a:spcAft>
                <a:spcPts val="0"/>
              </a:spcAft>
              <a:buClr>
                <a:schemeClr val="dk1"/>
              </a:buClr>
              <a:buSzPts val="2399"/>
              <a:buFont typeface="Calibri"/>
              <a:buAutoNum type="arabicPeriod"/>
            </a:pPr>
            <a:r>
              <a:rPr lang="en-US" sz="2399">
                <a:latin typeface="Calibri"/>
                <a:ea typeface="Calibri"/>
                <a:cs typeface="Calibri"/>
                <a:sym typeface="Calibri"/>
              </a:rPr>
              <a:t>Scrum </a:t>
            </a:r>
            <a:endParaRPr/>
          </a:p>
          <a:p>
            <a:pPr indent="-457200" lvl="0" marL="457200" rtl="0" algn="l">
              <a:lnSpc>
                <a:spcPct val="150000"/>
              </a:lnSpc>
              <a:spcBef>
                <a:spcPts val="480"/>
              </a:spcBef>
              <a:spcAft>
                <a:spcPts val="0"/>
              </a:spcAft>
              <a:buClr>
                <a:schemeClr val="dk1"/>
              </a:buClr>
              <a:buSzPts val="2399"/>
              <a:buFont typeface="Calibri"/>
              <a:buAutoNum type="arabicPeriod"/>
            </a:pPr>
            <a:r>
              <a:rPr lang="en-US" sz="2399">
                <a:latin typeface="Calibri"/>
                <a:ea typeface="Calibri"/>
                <a:cs typeface="Calibri"/>
                <a:sym typeface="Calibri"/>
              </a:rPr>
              <a:t>Dynamic Systems Development Method (DSDM)</a:t>
            </a:r>
            <a:endParaRPr/>
          </a:p>
          <a:p>
            <a:pPr indent="-457200" lvl="0" marL="457200" rtl="0" algn="l">
              <a:lnSpc>
                <a:spcPct val="150000"/>
              </a:lnSpc>
              <a:spcBef>
                <a:spcPts val="480"/>
              </a:spcBef>
              <a:spcAft>
                <a:spcPts val="0"/>
              </a:spcAft>
              <a:buClr>
                <a:schemeClr val="dk1"/>
              </a:buClr>
              <a:buSzPts val="2399"/>
              <a:buFont typeface="Calibri"/>
              <a:buAutoNum type="arabicPeriod"/>
            </a:pPr>
            <a:r>
              <a:rPr lang="en-US" sz="2399">
                <a:latin typeface="Calibri"/>
                <a:ea typeface="Calibri"/>
                <a:cs typeface="Calibri"/>
                <a:sym typeface="Calibri"/>
              </a:rPr>
              <a:t>Agile Modeling </a:t>
            </a:r>
            <a:endParaRPr/>
          </a:p>
          <a:p>
            <a:pPr indent="-457200" lvl="0" marL="457200" rtl="0" algn="l">
              <a:lnSpc>
                <a:spcPct val="150000"/>
              </a:lnSpc>
              <a:spcBef>
                <a:spcPts val="480"/>
              </a:spcBef>
              <a:spcAft>
                <a:spcPts val="0"/>
              </a:spcAft>
              <a:buClr>
                <a:schemeClr val="dk1"/>
              </a:buClr>
              <a:buSzPts val="2399"/>
              <a:buFont typeface="Calibri"/>
              <a:buAutoNum type="arabicPeriod"/>
            </a:pPr>
            <a:r>
              <a:rPr lang="en-US" sz="2399">
                <a:latin typeface="Calibri"/>
                <a:ea typeface="Calibri"/>
                <a:cs typeface="Calibri"/>
                <a:sym typeface="Calibri"/>
              </a:rPr>
              <a:t>Agile Unified Process </a:t>
            </a:r>
            <a:endParaRPr sz="2399">
              <a:latin typeface="Calibri"/>
              <a:ea typeface="Calibri"/>
              <a:cs typeface="Calibri"/>
              <a:sym typeface="Calibri"/>
            </a:endParaRPr>
          </a:p>
        </p:txBody>
      </p:sp>
      <p:sp>
        <p:nvSpPr>
          <p:cNvPr id="442" name="Google Shape;442;p33"/>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443" name="Google Shape;443;p3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444" name="Google Shape;444;p3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4"/>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1. Extreme programming</a:t>
            </a:r>
            <a:endParaRPr>
              <a:solidFill>
                <a:schemeClr val="dk1"/>
              </a:solidFill>
              <a:latin typeface="Calibri"/>
              <a:ea typeface="Calibri"/>
              <a:cs typeface="Calibri"/>
              <a:sym typeface="Calibri"/>
            </a:endParaRPr>
          </a:p>
        </p:txBody>
      </p:sp>
      <p:sp>
        <p:nvSpPr>
          <p:cNvPr id="452" name="Google Shape;452;p34"/>
          <p:cNvSpPr txBox="1"/>
          <p:nvPr>
            <p:ph idx="1" type="body"/>
          </p:nvPr>
        </p:nvSpPr>
        <p:spPr>
          <a:xfrm>
            <a:off x="1066521" y="1600200"/>
            <a:ext cx="10055781" cy="4495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600"/>
              <a:buChar char="•"/>
            </a:pPr>
            <a:r>
              <a:rPr lang="en-US" sz="2600"/>
              <a:t>One of the most well-known agile methods</a:t>
            </a:r>
            <a:endParaRPr/>
          </a:p>
          <a:p>
            <a:pPr indent="-342900" lvl="0" marL="342900" rtl="0" algn="l">
              <a:lnSpc>
                <a:spcPct val="100000"/>
              </a:lnSpc>
              <a:spcBef>
                <a:spcPts val="520"/>
              </a:spcBef>
              <a:spcAft>
                <a:spcPts val="0"/>
              </a:spcAft>
              <a:buClr>
                <a:schemeClr val="dk1"/>
              </a:buClr>
              <a:buSzPts val="2600"/>
              <a:buChar char="•"/>
            </a:pPr>
            <a:r>
              <a:rPr lang="en-US" sz="2600">
                <a:latin typeface="Calibri"/>
                <a:ea typeface="Calibri"/>
                <a:cs typeface="Calibri"/>
                <a:sym typeface="Calibri"/>
              </a:rPr>
              <a:t>Extreme Programming (XP) takes an ‘extreme’ approach to iterative development. </a:t>
            </a:r>
            <a:endParaRPr/>
          </a:p>
          <a:p>
            <a:pPr indent="-285750" lvl="1" marL="742950" rtl="0" algn="l">
              <a:lnSpc>
                <a:spcPct val="100000"/>
              </a:lnSpc>
              <a:spcBef>
                <a:spcPts val="520"/>
              </a:spcBef>
              <a:spcAft>
                <a:spcPts val="0"/>
              </a:spcAft>
              <a:buClr>
                <a:schemeClr val="dk1"/>
              </a:buClr>
              <a:buSzPts val="2600"/>
              <a:buChar char="–"/>
            </a:pPr>
            <a:r>
              <a:rPr lang="en-US" sz="2600">
                <a:latin typeface="Calibri"/>
                <a:ea typeface="Calibri"/>
                <a:cs typeface="Calibri"/>
                <a:sym typeface="Calibri"/>
              </a:rPr>
              <a:t>New versions may be built several times per day;</a:t>
            </a:r>
            <a:endParaRPr/>
          </a:p>
          <a:p>
            <a:pPr indent="-285750" lvl="1" marL="742950" rtl="0" algn="l">
              <a:lnSpc>
                <a:spcPct val="100000"/>
              </a:lnSpc>
              <a:spcBef>
                <a:spcPts val="520"/>
              </a:spcBef>
              <a:spcAft>
                <a:spcPts val="0"/>
              </a:spcAft>
              <a:buClr>
                <a:schemeClr val="dk1"/>
              </a:buClr>
              <a:buSzPts val="2600"/>
              <a:buChar char="–"/>
            </a:pPr>
            <a:r>
              <a:rPr lang="en-US" sz="2600">
                <a:latin typeface="Calibri"/>
                <a:ea typeface="Calibri"/>
                <a:cs typeface="Calibri"/>
                <a:sym typeface="Calibri"/>
              </a:rPr>
              <a:t>Increments are delivered to customers every 2 weeks;</a:t>
            </a:r>
            <a:endParaRPr/>
          </a:p>
          <a:p>
            <a:pPr indent="-285750" lvl="1" marL="742950" rtl="0" algn="l">
              <a:lnSpc>
                <a:spcPct val="100000"/>
              </a:lnSpc>
              <a:spcBef>
                <a:spcPts val="520"/>
              </a:spcBef>
              <a:spcAft>
                <a:spcPts val="0"/>
              </a:spcAft>
              <a:buClr>
                <a:schemeClr val="dk1"/>
              </a:buClr>
              <a:buSzPts val="2600"/>
              <a:buChar char="–"/>
            </a:pPr>
            <a:r>
              <a:rPr lang="en-US" sz="2600">
                <a:latin typeface="Calibri"/>
                <a:ea typeface="Calibri"/>
                <a:cs typeface="Calibri"/>
                <a:sym typeface="Calibri"/>
              </a:rPr>
              <a:t>All tests must be run for every build and the build is only accepted if tests run successfully.</a:t>
            </a:r>
            <a:endParaRPr/>
          </a:p>
          <a:p>
            <a:pPr indent="-139763" lvl="0" marL="342900" rtl="0" algn="l">
              <a:lnSpc>
                <a:spcPct val="100000"/>
              </a:lnSpc>
              <a:spcBef>
                <a:spcPts val="640"/>
              </a:spcBef>
              <a:spcAft>
                <a:spcPts val="0"/>
              </a:spcAft>
              <a:buClr>
                <a:schemeClr val="dk1"/>
              </a:buClr>
              <a:buSzPts val="3199"/>
              <a:buNone/>
            </a:pPr>
            <a:r>
              <a:t/>
            </a:r>
            <a:endParaRPr sz="3199"/>
          </a:p>
        </p:txBody>
      </p:sp>
      <p:sp>
        <p:nvSpPr>
          <p:cNvPr id="453" name="Google Shape;453;p34"/>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454" name="Google Shape;454;p3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455" name="Google Shape;455;p3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3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XP is appropriate where</a:t>
            </a:r>
            <a:endParaRPr/>
          </a:p>
        </p:txBody>
      </p:sp>
      <p:sp>
        <p:nvSpPr>
          <p:cNvPr id="461" name="Google Shape;461;p35"/>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general characteristics where XP is appropriate were :</a:t>
            </a:r>
            <a:endParaRPr/>
          </a:p>
          <a:p>
            <a:pPr indent="-285750" lvl="1" marL="742950" rtl="0" algn="l">
              <a:lnSpc>
                <a:spcPct val="100000"/>
              </a:lnSpc>
              <a:spcBef>
                <a:spcPts val="560"/>
              </a:spcBef>
              <a:spcAft>
                <a:spcPts val="0"/>
              </a:spcAft>
              <a:buClr>
                <a:schemeClr val="dk1"/>
              </a:buClr>
              <a:buSzPts val="2800"/>
              <a:buChar char="–"/>
            </a:pPr>
            <a:r>
              <a:rPr lang="en-US"/>
              <a:t>Dynamically changing software requirements</a:t>
            </a:r>
            <a:endParaRPr/>
          </a:p>
          <a:p>
            <a:pPr indent="-285750" lvl="1" marL="742950" rtl="0" algn="l">
              <a:lnSpc>
                <a:spcPct val="100000"/>
              </a:lnSpc>
              <a:spcBef>
                <a:spcPts val="560"/>
              </a:spcBef>
              <a:spcAft>
                <a:spcPts val="0"/>
              </a:spcAft>
              <a:buClr>
                <a:schemeClr val="dk1"/>
              </a:buClr>
              <a:buSzPts val="2800"/>
              <a:buChar char="–"/>
            </a:pPr>
            <a:r>
              <a:rPr lang="en-US"/>
              <a:t>Risks caused by fixed time projects using new technology</a:t>
            </a:r>
            <a:endParaRPr/>
          </a:p>
          <a:p>
            <a:pPr indent="-285750" lvl="1" marL="742950" rtl="0" algn="l">
              <a:lnSpc>
                <a:spcPct val="100000"/>
              </a:lnSpc>
              <a:spcBef>
                <a:spcPts val="560"/>
              </a:spcBef>
              <a:spcAft>
                <a:spcPts val="0"/>
              </a:spcAft>
              <a:buClr>
                <a:schemeClr val="dk1"/>
              </a:buClr>
              <a:buSzPts val="2800"/>
              <a:buChar char="–"/>
            </a:pPr>
            <a:r>
              <a:rPr lang="en-US"/>
              <a:t>Small, co-located extended development team</a:t>
            </a:r>
            <a:endParaRPr/>
          </a:p>
          <a:p>
            <a:pPr indent="-285750" lvl="1" marL="742950" rtl="0" algn="l">
              <a:lnSpc>
                <a:spcPct val="100000"/>
              </a:lnSpc>
              <a:spcBef>
                <a:spcPts val="560"/>
              </a:spcBef>
              <a:spcAft>
                <a:spcPts val="0"/>
              </a:spcAft>
              <a:buClr>
                <a:schemeClr val="dk1"/>
              </a:buClr>
              <a:buSzPts val="2800"/>
              <a:buChar char="–"/>
            </a:pPr>
            <a:r>
              <a:rPr lang="en-US"/>
              <a:t>The technology you are using allows for automated unit and functional tests</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462" name="Google Shape;462;p3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463" name="Google Shape;463;p3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64" name="Google Shape;464;p3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36"/>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5 values of XP are</a:t>
            </a:r>
            <a:endParaRPr>
              <a:solidFill>
                <a:schemeClr val="dk1"/>
              </a:solidFill>
              <a:latin typeface="Calibri"/>
              <a:ea typeface="Calibri"/>
              <a:cs typeface="Calibri"/>
              <a:sym typeface="Calibri"/>
            </a:endParaRPr>
          </a:p>
        </p:txBody>
      </p:sp>
      <p:sp>
        <p:nvSpPr>
          <p:cNvPr id="472" name="Google Shape;472;p36"/>
          <p:cNvSpPr txBox="1"/>
          <p:nvPr>
            <p:ph idx="1" type="body"/>
          </p:nvPr>
        </p:nvSpPr>
        <p:spPr>
          <a:xfrm>
            <a:off x="1065212" y="1450294"/>
            <a:ext cx="10895291" cy="5121276"/>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rgbClr val="FF0000"/>
              </a:buClr>
              <a:buSzPts val="2200"/>
              <a:buChar char="•"/>
            </a:pPr>
            <a:r>
              <a:rPr lang="en-US" sz="2200">
                <a:solidFill>
                  <a:srgbClr val="FF0000"/>
                </a:solidFill>
              </a:rPr>
              <a:t>Communication</a:t>
            </a:r>
            <a:r>
              <a:rPr lang="en-US" sz="2200"/>
              <a:t> : to transfer knowledge from one team member to everyone else on the team.</a:t>
            </a:r>
            <a:endParaRPr/>
          </a:p>
          <a:p>
            <a:pPr indent="-342900" lvl="0" marL="342900" rtl="0" algn="l">
              <a:lnSpc>
                <a:spcPct val="100000"/>
              </a:lnSpc>
              <a:spcBef>
                <a:spcPts val="440"/>
              </a:spcBef>
              <a:spcAft>
                <a:spcPts val="0"/>
              </a:spcAft>
              <a:buClr>
                <a:srgbClr val="FF0000"/>
              </a:buClr>
              <a:buSzPts val="2200"/>
              <a:buChar char="•"/>
            </a:pPr>
            <a:r>
              <a:rPr lang="en-US" sz="2200">
                <a:solidFill>
                  <a:srgbClr val="FF0000"/>
                </a:solidFill>
              </a:rPr>
              <a:t>Simplicity</a:t>
            </a:r>
            <a:r>
              <a:rPr lang="en-US" sz="2200"/>
              <a:t> : Simplicity means “what is the simplest thing that will work?” This helps to avoid waste and do only absolutely necessary things</a:t>
            </a:r>
            <a:endParaRPr/>
          </a:p>
          <a:p>
            <a:pPr indent="-342900" lvl="0" marL="342900" rtl="0" algn="l">
              <a:lnSpc>
                <a:spcPct val="100000"/>
              </a:lnSpc>
              <a:spcBef>
                <a:spcPts val="440"/>
              </a:spcBef>
              <a:spcAft>
                <a:spcPts val="0"/>
              </a:spcAft>
              <a:buClr>
                <a:srgbClr val="FF0000"/>
              </a:buClr>
              <a:buSzPts val="2200"/>
              <a:buChar char="•"/>
            </a:pPr>
            <a:r>
              <a:rPr lang="en-US" sz="2200">
                <a:solidFill>
                  <a:srgbClr val="FF0000"/>
                </a:solidFill>
              </a:rPr>
              <a:t>Feedback</a:t>
            </a:r>
            <a:r>
              <a:rPr lang="en-US" sz="2200"/>
              <a:t> :  Through constant feedback, teams can identify areas for improvement and revise their practices. </a:t>
            </a:r>
            <a:endParaRPr/>
          </a:p>
          <a:p>
            <a:pPr indent="-342900" lvl="0" marL="342900" rtl="0" algn="l">
              <a:lnSpc>
                <a:spcPct val="100000"/>
              </a:lnSpc>
              <a:spcBef>
                <a:spcPts val="440"/>
              </a:spcBef>
              <a:spcAft>
                <a:spcPts val="0"/>
              </a:spcAft>
              <a:buClr>
                <a:srgbClr val="FF0000"/>
              </a:buClr>
              <a:buSzPts val="2200"/>
              <a:buChar char="•"/>
            </a:pPr>
            <a:r>
              <a:rPr lang="en-US" sz="2200">
                <a:solidFill>
                  <a:srgbClr val="FF0000"/>
                </a:solidFill>
              </a:rPr>
              <a:t>Courage</a:t>
            </a:r>
            <a:r>
              <a:rPr lang="en-US" sz="2200"/>
              <a:t>: You need courage to raise organizational issues , to stop doing something that doesn’t work , and need courage to accept and act on feedback, even when it’s difficult to accept.</a:t>
            </a:r>
            <a:endParaRPr/>
          </a:p>
          <a:p>
            <a:pPr indent="-342900" lvl="0" marL="342900" rtl="0" algn="l">
              <a:lnSpc>
                <a:spcPct val="100000"/>
              </a:lnSpc>
              <a:spcBef>
                <a:spcPts val="440"/>
              </a:spcBef>
              <a:spcAft>
                <a:spcPts val="0"/>
              </a:spcAft>
              <a:buClr>
                <a:srgbClr val="FF0000"/>
              </a:buClr>
              <a:buSzPts val="2200"/>
              <a:buChar char="•"/>
            </a:pPr>
            <a:r>
              <a:rPr lang="en-US" sz="2200">
                <a:solidFill>
                  <a:srgbClr val="FF0000"/>
                </a:solidFill>
              </a:rPr>
              <a:t>Respect</a:t>
            </a:r>
            <a:r>
              <a:rPr lang="en-US" sz="2200"/>
              <a:t> : The members of your team need to respect each other in order to communicate with each other and to work together to identify simple designs and solutions.</a:t>
            </a:r>
            <a:endParaRPr/>
          </a:p>
          <a:p>
            <a:pPr indent="-203200" lvl="0" marL="342900" rtl="0" algn="l">
              <a:lnSpc>
                <a:spcPct val="100000"/>
              </a:lnSpc>
              <a:spcBef>
                <a:spcPts val="440"/>
              </a:spcBef>
              <a:spcAft>
                <a:spcPts val="0"/>
              </a:spcAft>
              <a:buClr>
                <a:schemeClr val="dk1"/>
              </a:buClr>
              <a:buSzPts val="2200"/>
              <a:buNone/>
            </a:pPr>
            <a:r>
              <a:t/>
            </a:r>
            <a:endParaRPr sz="2200"/>
          </a:p>
          <a:p>
            <a:pPr indent="-203200" lvl="0" marL="342900" rtl="0" algn="l">
              <a:lnSpc>
                <a:spcPct val="100000"/>
              </a:lnSpc>
              <a:spcBef>
                <a:spcPts val="440"/>
              </a:spcBef>
              <a:spcAft>
                <a:spcPts val="0"/>
              </a:spcAft>
              <a:buClr>
                <a:schemeClr val="dk1"/>
              </a:buClr>
              <a:buSzPts val="2200"/>
              <a:buNone/>
            </a:pPr>
            <a:r>
              <a:t/>
            </a:r>
            <a:endParaRPr sz="2200"/>
          </a:p>
        </p:txBody>
      </p:sp>
      <p:sp>
        <p:nvSpPr>
          <p:cNvPr id="473" name="Google Shape;473;p36"/>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474" name="Google Shape;474;p3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475" name="Google Shape;475;p3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37"/>
          <p:cNvSpPr txBox="1"/>
          <p:nvPr>
            <p:ph type="title"/>
          </p:nvPr>
        </p:nvSpPr>
        <p:spPr>
          <a:xfrm>
            <a:off x="1625176" y="287422"/>
            <a:ext cx="10260436" cy="1378064"/>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The extreme programming release cycle </a:t>
            </a:r>
            <a:endParaRPr>
              <a:solidFill>
                <a:schemeClr val="dk1"/>
              </a:solidFill>
              <a:latin typeface="Calibri"/>
              <a:ea typeface="Calibri"/>
              <a:cs typeface="Calibri"/>
              <a:sym typeface="Calibri"/>
            </a:endParaRPr>
          </a:p>
        </p:txBody>
      </p:sp>
      <p:sp>
        <p:nvSpPr>
          <p:cNvPr id="483" name="Google Shape;483;p37"/>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484" name="Google Shape;484;p3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descr="3.3-XP-ReleaseCycle.eps" id="485" name="Google Shape;485;p37"/>
          <p:cNvPicPr preferRelativeResize="0"/>
          <p:nvPr>
            <p:ph idx="1" type="body"/>
          </p:nvPr>
        </p:nvPicPr>
        <p:blipFill rotWithShape="1">
          <a:blip r:embed="rId3">
            <a:alphaModFix/>
          </a:blip>
          <a:srcRect b="0" l="0" r="0" t="0"/>
          <a:stretch/>
        </p:blipFill>
        <p:spPr>
          <a:xfrm>
            <a:off x="1217612" y="1524496"/>
            <a:ext cx="10016074" cy="3809008"/>
          </a:xfrm>
          <a:prstGeom prst="rect">
            <a:avLst/>
          </a:prstGeom>
          <a:noFill/>
          <a:ln cap="flat" cmpd="sng" w="38100">
            <a:solidFill>
              <a:srgbClr val="000000"/>
            </a:solidFill>
            <a:prstDash val="solid"/>
            <a:miter lim="800000"/>
            <a:headEnd len="sm" w="sm" type="none"/>
            <a:tailEnd len="sm" w="sm" type="none"/>
          </a:ln>
        </p:spPr>
      </p:pic>
      <p:sp>
        <p:nvSpPr>
          <p:cNvPr id="486" name="Google Shape;486;p3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487" name="Google Shape;487;p37"/>
          <p:cNvSpPr/>
          <p:nvPr/>
        </p:nvSpPr>
        <p:spPr>
          <a:xfrm>
            <a:off x="1118102" y="5434584"/>
            <a:ext cx="1011558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A user story is an informal, natural language description of one or more features of a software system. User stories are often written from the perspective of an end user or user of a system</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8"/>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Extreme programming practices (a) </a:t>
            </a:r>
            <a:endParaRPr>
              <a:solidFill>
                <a:schemeClr val="dk1"/>
              </a:solidFill>
              <a:latin typeface="Calibri"/>
              <a:ea typeface="Calibri"/>
              <a:cs typeface="Calibri"/>
              <a:sym typeface="Calibri"/>
            </a:endParaRPr>
          </a:p>
        </p:txBody>
      </p:sp>
      <p:graphicFrame>
        <p:nvGraphicFramePr>
          <p:cNvPr id="495" name="Google Shape;495;p38"/>
          <p:cNvGraphicFramePr/>
          <p:nvPr/>
        </p:nvGraphicFramePr>
        <p:xfrm>
          <a:off x="455612" y="1447800"/>
          <a:ext cx="3000000" cy="3000000"/>
        </p:xfrm>
        <a:graphic>
          <a:graphicData uri="http://schemas.openxmlformats.org/drawingml/2006/table">
            <a:tbl>
              <a:tblPr>
                <a:noFill/>
                <a:tableStyleId>{215CDDAE-A8F4-48DC-ACA7-AE294EBADDC9}</a:tableStyleId>
              </a:tblPr>
              <a:tblGrid>
                <a:gridCol w="2417275"/>
                <a:gridCol w="8936525"/>
              </a:tblGrid>
              <a:tr h="737800">
                <a:tc>
                  <a:txBody>
                    <a:bodyPr/>
                    <a:lstStyle/>
                    <a:p>
                      <a:pPr indent="0" lvl="0" marL="0" marR="0" rtl="0" algn="just">
                        <a:lnSpc>
                          <a:spcPct val="100000"/>
                        </a:lnSpc>
                        <a:spcBef>
                          <a:spcPts val="0"/>
                        </a:spcBef>
                        <a:spcAft>
                          <a:spcPts val="0"/>
                        </a:spcAft>
                        <a:buClr>
                          <a:srgbClr val="000000"/>
                        </a:buClr>
                        <a:buSzPts val="2000"/>
                        <a:buFont typeface="Calibri"/>
                        <a:buNone/>
                      </a:pPr>
                      <a:r>
                        <a:rPr b="1" i="0" lang="en-US" sz="2000" u="none" cap="none" strike="noStrike">
                          <a:solidFill>
                            <a:srgbClr val="000000"/>
                          </a:solidFill>
                          <a:latin typeface="Calibri"/>
                          <a:ea typeface="Calibri"/>
                          <a:cs typeface="Calibri"/>
                          <a:sym typeface="Calibri"/>
                        </a:rPr>
                        <a:t>Principle or practice</a:t>
                      </a:r>
                      <a:endParaRPr sz="1400" u="none" cap="none" strike="noStrike"/>
                    </a:p>
                  </a:txBody>
                  <a:tcPr marT="91425"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1" i="0" lang="en-US" sz="2000" u="none" cap="none" strike="noStrike">
                          <a:solidFill>
                            <a:srgbClr val="000000"/>
                          </a:solidFill>
                          <a:latin typeface="Calibri"/>
                          <a:ea typeface="Calibri"/>
                          <a:cs typeface="Calibri"/>
                          <a:sym typeface="Calibri"/>
                        </a:rPr>
                        <a:t>Description</a:t>
                      </a:r>
                      <a:endParaRPr sz="1400" u="none" cap="none" strike="noStrike"/>
                    </a:p>
                  </a:txBody>
                  <a:tcPr marT="91425"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664025">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Incremental planning</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Recorded  stories on story cards and their relative priority. The developers break these stories into development ‘Tasks’. </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959150">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Small releases</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Set of functionality that provides business value is developed first. Releases of the system are frequent and incrementally add functionality to the first release.</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664025">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Simple design </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Enough design is carried out to meet the current requirements and no more.</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64025">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Test-first development</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An automated unit test framework is used to write tests for a new piece of functionality before that functionality itself is implemented.</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959150">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Refactoring</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2000"/>
                        <a:buFont typeface="Calibri"/>
                        <a:buNone/>
                      </a:pPr>
                      <a:r>
                        <a:rPr b="0" i="0" lang="en-US" sz="2000" u="none" cap="none" strike="noStrike">
                          <a:solidFill>
                            <a:srgbClr val="000000"/>
                          </a:solidFill>
                          <a:latin typeface="Calibri"/>
                          <a:ea typeface="Calibri"/>
                          <a:cs typeface="Calibri"/>
                          <a:sym typeface="Calibri"/>
                        </a:rPr>
                        <a:t>All developers are expected to refactor the code continuously as soon as possible code improvements are found. This keeps the code simple and maintainable.</a:t>
                      </a:r>
                      <a:endParaRPr sz="1400" u="none" cap="none" strike="noStrike"/>
                    </a:p>
                  </a:txBody>
                  <a:tcPr marT="0" marB="91425" marR="73000" marL="73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496" name="Google Shape;496;p38"/>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497" name="Google Shape;497;p3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498" name="Google Shape;498;p3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39"/>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Extreme programming practices (b)</a:t>
            </a:r>
            <a:endParaRPr>
              <a:solidFill>
                <a:schemeClr val="dk1"/>
              </a:solidFill>
              <a:latin typeface="Calibri"/>
              <a:ea typeface="Calibri"/>
              <a:cs typeface="Calibri"/>
              <a:sym typeface="Calibri"/>
            </a:endParaRPr>
          </a:p>
        </p:txBody>
      </p:sp>
      <p:sp>
        <p:nvSpPr>
          <p:cNvPr id="506" name="Google Shape;506;p39"/>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07" name="Google Shape;507;p3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graphicFrame>
        <p:nvGraphicFramePr>
          <p:cNvPr id="508" name="Google Shape;508;p39"/>
          <p:cNvGraphicFramePr/>
          <p:nvPr/>
        </p:nvGraphicFramePr>
        <p:xfrm>
          <a:off x="303212" y="1600200"/>
          <a:ext cx="3000000" cy="3000000"/>
        </p:xfrm>
        <a:graphic>
          <a:graphicData uri="http://schemas.openxmlformats.org/drawingml/2006/table">
            <a:tbl>
              <a:tblPr>
                <a:noFill/>
                <a:tableStyleId>{215CDDAE-A8F4-48DC-ACA7-AE294EBADDC9}</a:tableStyleId>
              </a:tblPr>
              <a:tblGrid>
                <a:gridCol w="1875775"/>
                <a:gridCol w="9554225"/>
              </a:tblGrid>
              <a:tr h="598875">
                <a:tc>
                  <a:txBody>
                    <a:bodyPr/>
                    <a:lstStyle/>
                    <a:p>
                      <a:pPr indent="0" lvl="0" marL="0" marR="0" rtl="0" algn="just">
                        <a:lnSpc>
                          <a:spcPct val="100000"/>
                        </a:lnSpc>
                        <a:spcBef>
                          <a:spcPts val="0"/>
                        </a:spcBef>
                        <a:spcAft>
                          <a:spcPts val="0"/>
                        </a:spcAft>
                        <a:buClr>
                          <a:srgbClr val="000000"/>
                        </a:buClr>
                        <a:buSzPts val="2200"/>
                        <a:buFont typeface="Calibri"/>
                        <a:buNone/>
                      </a:pPr>
                      <a:r>
                        <a:rPr b="1" i="0" lang="en-US" sz="2200" u="none" cap="none" strike="noStrike">
                          <a:solidFill>
                            <a:srgbClr val="000000"/>
                          </a:solidFill>
                          <a:latin typeface="Calibri"/>
                          <a:ea typeface="Calibri"/>
                          <a:cs typeface="Calibri"/>
                          <a:sym typeface="Calibri"/>
                        </a:rPr>
                        <a:t>Pair programming</a:t>
                      </a:r>
                      <a:endParaRPr b="1"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rgbClr val="000000"/>
                        </a:buClr>
                        <a:buSzPts val="2200"/>
                        <a:buFont typeface="Calibri"/>
                        <a:buNone/>
                      </a:pPr>
                      <a:r>
                        <a:rPr b="0" i="0" lang="en-US" sz="2200" u="none" cap="none" strike="noStrike">
                          <a:solidFill>
                            <a:srgbClr val="000000"/>
                          </a:solidFill>
                          <a:latin typeface="Calibri"/>
                          <a:ea typeface="Calibri"/>
                          <a:cs typeface="Calibri"/>
                          <a:sym typeface="Calibri"/>
                        </a:rPr>
                        <a:t>Developers work in pairs, checking each other’s work and providing the support to always do a good job.</a:t>
                      </a:r>
                      <a:endParaRPr b="0"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r>
              <a:tr h="602450">
                <a:tc>
                  <a:txBody>
                    <a:bodyPr/>
                    <a:lstStyle/>
                    <a:p>
                      <a:pPr indent="0" lvl="0" marL="0" marR="0" rtl="0" algn="just">
                        <a:lnSpc>
                          <a:spcPct val="100000"/>
                        </a:lnSpc>
                        <a:spcBef>
                          <a:spcPts val="0"/>
                        </a:spcBef>
                        <a:spcAft>
                          <a:spcPts val="0"/>
                        </a:spcAft>
                        <a:buClr>
                          <a:srgbClr val="000000"/>
                        </a:buClr>
                        <a:buSzPts val="2200"/>
                        <a:buFont typeface="Calibri"/>
                        <a:buNone/>
                      </a:pPr>
                      <a:r>
                        <a:rPr b="1" i="0" lang="en-US" sz="2200" u="none" cap="none" strike="noStrike">
                          <a:solidFill>
                            <a:srgbClr val="000000"/>
                          </a:solidFill>
                          <a:latin typeface="Calibri"/>
                          <a:ea typeface="Calibri"/>
                          <a:cs typeface="Calibri"/>
                          <a:sym typeface="Calibri"/>
                        </a:rPr>
                        <a:t>Collective ownership</a:t>
                      </a:r>
                      <a:endParaRPr b="1"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2200"/>
                        <a:buFont typeface="Calibri"/>
                        <a:buNone/>
                      </a:pPr>
                      <a:r>
                        <a:rPr b="0" i="0" lang="en-US" sz="2200" u="none" cap="none" strike="noStrike">
                          <a:solidFill>
                            <a:srgbClr val="000000"/>
                          </a:solidFill>
                          <a:latin typeface="Calibri"/>
                          <a:ea typeface="Calibri"/>
                          <a:cs typeface="Calibri"/>
                          <a:sym typeface="Calibri"/>
                        </a:rPr>
                        <a:t>The pairs of developers work on all areas of the system, and all the developers take responsibility for all of the code. Anyone can change anything.</a:t>
                      </a:r>
                      <a:endParaRPr b="0"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D0D8E8"/>
                    </a:solidFill>
                  </a:tcPr>
                </a:tc>
              </a:tr>
              <a:tr h="811425">
                <a:tc>
                  <a:txBody>
                    <a:bodyPr/>
                    <a:lstStyle/>
                    <a:p>
                      <a:pPr indent="0" lvl="0" marL="0" marR="0" rtl="0" algn="just">
                        <a:lnSpc>
                          <a:spcPct val="100000"/>
                        </a:lnSpc>
                        <a:spcBef>
                          <a:spcPts val="0"/>
                        </a:spcBef>
                        <a:spcAft>
                          <a:spcPts val="0"/>
                        </a:spcAft>
                        <a:buClr>
                          <a:srgbClr val="000000"/>
                        </a:buClr>
                        <a:buSzPts val="2200"/>
                        <a:buFont typeface="Calibri"/>
                        <a:buNone/>
                      </a:pPr>
                      <a:r>
                        <a:rPr b="1" i="0" lang="en-US" sz="2200" u="none" cap="none" strike="noStrike">
                          <a:solidFill>
                            <a:srgbClr val="000000"/>
                          </a:solidFill>
                          <a:latin typeface="Calibri"/>
                          <a:ea typeface="Calibri"/>
                          <a:cs typeface="Calibri"/>
                          <a:sym typeface="Calibri"/>
                        </a:rPr>
                        <a:t>Continuous integration</a:t>
                      </a:r>
                      <a:endParaRPr b="1"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rgbClr val="000000"/>
                        </a:buClr>
                        <a:buSzPts val="2200"/>
                        <a:buFont typeface="Calibri"/>
                        <a:buNone/>
                      </a:pPr>
                      <a:r>
                        <a:rPr b="0" i="0" lang="en-US" sz="2200" u="none" cap="none" strike="noStrike">
                          <a:solidFill>
                            <a:srgbClr val="000000"/>
                          </a:solidFill>
                          <a:latin typeface="Calibri"/>
                          <a:ea typeface="Calibri"/>
                          <a:cs typeface="Calibri"/>
                          <a:sym typeface="Calibri"/>
                        </a:rPr>
                        <a:t>As soon as the work on a task is complete, it is integrated into the whole system. After any such integration, all the unit tests in the system must pass.</a:t>
                      </a:r>
                      <a:endParaRPr b="0"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r>
              <a:tr h="483975">
                <a:tc>
                  <a:txBody>
                    <a:bodyPr/>
                    <a:lstStyle/>
                    <a:p>
                      <a:pPr indent="0" lvl="0" marL="0" marR="0" rtl="0" algn="just">
                        <a:lnSpc>
                          <a:spcPct val="100000"/>
                        </a:lnSpc>
                        <a:spcBef>
                          <a:spcPts val="0"/>
                        </a:spcBef>
                        <a:spcAft>
                          <a:spcPts val="0"/>
                        </a:spcAft>
                        <a:buClr>
                          <a:srgbClr val="000000"/>
                        </a:buClr>
                        <a:buSzPts val="2200"/>
                        <a:buFont typeface="Calibri"/>
                        <a:buNone/>
                      </a:pPr>
                      <a:r>
                        <a:rPr b="1" i="0" lang="en-US" sz="2200" u="none" cap="none" strike="noStrike">
                          <a:solidFill>
                            <a:srgbClr val="000000"/>
                          </a:solidFill>
                          <a:latin typeface="Calibri"/>
                          <a:ea typeface="Calibri"/>
                          <a:cs typeface="Calibri"/>
                          <a:sym typeface="Calibri"/>
                        </a:rPr>
                        <a:t>Sustainable pace</a:t>
                      </a:r>
                      <a:endParaRPr b="1"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2200"/>
                        <a:buFont typeface="Calibri"/>
                        <a:buNone/>
                      </a:pPr>
                      <a:r>
                        <a:rPr b="0" i="0" lang="en-US" sz="2200" u="none" cap="none" strike="noStrike">
                          <a:solidFill>
                            <a:srgbClr val="000000"/>
                          </a:solidFill>
                          <a:latin typeface="Calibri"/>
                          <a:ea typeface="Calibri"/>
                          <a:cs typeface="Calibri"/>
                          <a:sym typeface="Calibri"/>
                        </a:rPr>
                        <a:t>Large amounts of overtime are not considered acceptable as the net effect is often to reduce code quality and medium term productivity</a:t>
                      </a:r>
                      <a:endParaRPr b="0"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D0D8E8"/>
                    </a:solidFill>
                  </a:tcPr>
                </a:tc>
              </a:tr>
              <a:tr h="1253600">
                <a:tc>
                  <a:txBody>
                    <a:bodyPr/>
                    <a:lstStyle/>
                    <a:p>
                      <a:pPr indent="0" lvl="0" marL="0" marR="0" rtl="0" algn="just">
                        <a:lnSpc>
                          <a:spcPct val="100000"/>
                        </a:lnSpc>
                        <a:spcBef>
                          <a:spcPts val="0"/>
                        </a:spcBef>
                        <a:spcAft>
                          <a:spcPts val="0"/>
                        </a:spcAft>
                        <a:buClr>
                          <a:srgbClr val="000000"/>
                        </a:buClr>
                        <a:buSzPts val="2200"/>
                        <a:buFont typeface="Calibri"/>
                        <a:buNone/>
                      </a:pPr>
                      <a:r>
                        <a:rPr b="1" i="0" lang="en-US" sz="2200" u="none" cap="none" strike="noStrike">
                          <a:solidFill>
                            <a:srgbClr val="000000"/>
                          </a:solidFill>
                          <a:latin typeface="Calibri"/>
                          <a:ea typeface="Calibri"/>
                          <a:cs typeface="Calibri"/>
                          <a:sym typeface="Calibri"/>
                        </a:rPr>
                        <a:t>On-site customer</a:t>
                      </a:r>
                      <a:endParaRPr b="1"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rgbClr val="000000"/>
                        </a:buClr>
                        <a:buSzPts val="2200"/>
                        <a:buFont typeface="Calibri"/>
                        <a:buNone/>
                      </a:pPr>
                      <a:r>
                        <a:rPr b="0" i="0" lang="en-US" sz="2200" u="none" cap="none" strike="noStrike">
                          <a:solidFill>
                            <a:srgbClr val="000000"/>
                          </a:solidFill>
                          <a:latin typeface="Calibri"/>
                          <a:ea typeface="Calibri"/>
                          <a:cs typeface="Calibri"/>
                          <a:sym typeface="Calibri"/>
                        </a:rPr>
                        <a:t>A representative of the end-user of the system (the customer) should be available full time for the use of the XP team. In an extreme programming process, the customer is a member of the development team and is responsible for bringing system requirements to the team for implementation.</a:t>
                      </a:r>
                      <a:endParaRPr b="0" i="0" sz="2200" u="none" cap="none" strike="noStrike">
                        <a:solidFill>
                          <a:srgbClr val="000000"/>
                        </a:solidFill>
                        <a:latin typeface="Calibri"/>
                        <a:ea typeface="Calibri"/>
                        <a:cs typeface="Calibri"/>
                        <a:sym typeface="Calibri"/>
                      </a:endParaRPr>
                    </a:p>
                  </a:txBody>
                  <a:tcPr marT="0" marB="91425" marR="73000" marL="73000">
                    <a:lnL cap="flat" cmpd="sng" w="12700">
                      <a:solidFill>
                        <a:schemeClr val="accent1"/>
                      </a:solidFill>
                      <a:prstDash val="solid"/>
                      <a:round/>
                      <a:headEnd len="sm" w="sm" type="none"/>
                      <a:tailEnd len="sm" w="sm" type="none"/>
                    </a:lnL>
                    <a:lnR cap="flat" cmpd="sng" w="12700">
                      <a:solidFill>
                        <a:schemeClr val="accent1"/>
                      </a:solidFill>
                      <a:prstDash val="solid"/>
                      <a:round/>
                      <a:headEnd len="sm" w="sm" type="none"/>
                      <a:tailEnd len="sm" w="sm" type="none"/>
                    </a:lnR>
                    <a:lnT cap="flat" cmpd="sng" w="12700">
                      <a:solidFill>
                        <a:schemeClr val="accent1"/>
                      </a:solidFill>
                      <a:prstDash val="solid"/>
                      <a:round/>
                      <a:headEnd len="sm" w="sm" type="none"/>
                      <a:tailEnd len="sm" w="sm" type="none"/>
                    </a:lnT>
                    <a:lnB cap="flat" cmpd="sng" w="12700">
                      <a:solidFill>
                        <a:schemeClr val="accent1"/>
                      </a:solidFill>
                      <a:prstDash val="solid"/>
                      <a:round/>
                      <a:headEnd len="sm" w="sm" type="none"/>
                      <a:tailEnd len="sm" w="sm" type="none"/>
                    </a:lnB>
                    <a:solidFill>
                      <a:srgbClr val="E9EDF4"/>
                    </a:solidFill>
                  </a:tcPr>
                </a:tc>
              </a:tr>
            </a:tbl>
          </a:graphicData>
        </a:graphic>
      </p:graphicFrame>
      <p:sp>
        <p:nvSpPr>
          <p:cNvPr id="509" name="Google Shape;509;p3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Agile SDLC Model</a:t>
            </a:r>
            <a:endParaRPr/>
          </a:p>
        </p:txBody>
      </p:sp>
      <p:sp>
        <p:nvSpPr>
          <p:cNvPr id="137" name="Google Shape;137;p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38" name="Google Shape;138;p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39" name="Google Shape;139;p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40" name="Google Shape;140;p4"/>
          <p:cNvPicPr preferRelativeResize="0"/>
          <p:nvPr/>
        </p:nvPicPr>
        <p:blipFill rotWithShape="1">
          <a:blip r:embed="rId3">
            <a:alphaModFix/>
          </a:blip>
          <a:srcRect b="0" l="0" r="0" t="0"/>
          <a:stretch/>
        </p:blipFill>
        <p:spPr>
          <a:xfrm>
            <a:off x="4656270" y="1520518"/>
            <a:ext cx="6736080" cy="4732953"/>
          </a:xfrm>
          <a:prstGeom prst="rect">
            <a:avLst/>
          </a:prstGeom>
          <a:noFill/>
          <a:ln>
            <a:noFill/>
          </a:ln>
        </p:spPr>
      </p:pic>
      <p:sp>
        <p:nvSpPr>
          <p:cNvPr id="141" name="Google Shape;141;p4"/>
          <p:cNvSpPr/>
          <p:nvPr/>
        </p:nvSpPr>
        <p:spPr>
          <a:xfrm>
            <a:off x="92984" y="1706821"/>
            <a:ext cx="3921998" cy="48320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Agile is both incremental and iterative. They are iterative in that they plan for the work of one iteration to be improved upon in subsequent iterations.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They are incremental because completed work is delivered throughout the project.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0"/>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2. SCRUM</a:t>
            </a:r>
            <a:endParaRPr>
              <a:solidFill>
                <a:schemeClr val="dk1"/>
              </a:solidFill>
              <a:latin typeface="Calibri"/>
              <a:ea typeface="Calibri"/>
              <a:cs typeface="Calibri"/>
              <a:sym typeface="Calibri"/>
            </a:endParaRPr>
          </a:p>
        </p:txBody>
      </p:sp>
      <p:sp>
        <p:nvSpPr>
          <p:cNvPr id="517" name="Google Shape;517;p40"/>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399"/>
              <a:buFont typeface="Noto Sans Symbols"/>
              <a:buChar char="▪"/>
            </a:pPr>
            <a:r>
              <a:rPr lang="en-US" sz="2399">
                <a:latin typeface="Calibri"/>
                <a:ea typeface="Calibri"/>
                <a:cs typeface="Calibri"/>
                <a:sym typeface="Calibri"/>
              </a:rPr>
              <a:t>S</a:t>
            </a:r>
            <a:r>
              <a:rPr lang="en-US" sz="2400">
                <a:latin typeface="Calibri"/>
                <a:ea typeface="Calibri"/>
                <a:cs typeface="Calibri"/>
                <a:sym typeface="Calibri"/>
              </a:rPr>
              <a:t>crum is an Agile Software Development Process.  </a:t>
            </a:r>
            <a:endParaRPr/>
          </a:p>
          <a:p>
            <a:pPr indent="-342900" lvl="0" marL="34290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Scrum is not an acronym</a:t>
            </a:r>
            <a:endParaRPr/>
          </a:p>
          <a:p>
            <a:pPr indent="-342900" lvl="0" marL="34290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Name taken from the </a:t>
            </a:r>
            <a:r>
              <a:rPr b="1" lang="en-US" sz="2400">
                <a:solidFill>
                  <a:srgbClr val="7030A0"/>
                </a:solidFill>
                <a:latin typeface="Calibri"/>
                <a:ea typeface="Calibri"/>
                <a:cs typeface="Calibri"/>
                <a:sym typeface="Calibri"/>
              </a:rPr>
              <a:t>sport of Rugby</a:t>
            </a:r>
            <a:r>
              <a:rPr lang="en-US" sz="2400">
                <a:solidFill>
                  <a:srgbClr val="7030A0"/>
                </a:solidFill>
                <a:latin typeface="Calibri"/>
                <a:ea typeface="Calibri"/>
                <a:cs typeface="Calibri"/>
                <a:sym typeface="Calibri"/>
              </a:rPr>
              <a:t>,  </a:t>
            </a:r>
            <a:r>
              <a:rPr lang="en-US" sz="2400">
                <a:latin typeface="Calibri"/>
                <a:ea typeface="Calibri"/>
                <a:cs typeface="Calibri"/>
                <a:sym typeface="Calibri"/>
              </a:rPr>
              <a:t>where everyone in the team pack acts together to move the ball down the field</a:t>
            </a:r>
            <a:endParaRPr/>
          </a:p>
          <a:p>
            <a:pPr indent="-342900" lvl="0" marL="34290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Analogy to development is the team works together to successfully develop quality software. </a:t>
            </a:r>
            <a:endParaRPr/>
          </a:p>
          <a:p>
            <a:pPr indent="-342900" lvl="0" marL="342900" rtl="0" algn="l">
              <a:lnSpc>
                <a:spcPct val="100000"/>
              </a:lnSpc>
              <a:spcBef>
                <a:spcPts val="480"/>
              </a:spcBef>
              <a:spcAft>
                <a:spcPts val="0"/>
              </a:spcAft>
              <a:buClr>
                <a:schemeClr val="dk1"/>
              </a:buClr>
              <a:buSzPts val="2399"/>
              <a:buFont typeface="Noto Sans Symbols"/>
              <a:buChar char="▪"/>
            </a:pPr>
            <a:r>
              <a:rPr lang="en-US" sz="2399"/>
              <a:t>Scrum focuses on the entire organization for its implementation to be a success.</a:t>
            </a:r>
            <a:endParaRPr sz="2400">
              <a:latin typeface="Calibri"/>
              <a:ea typeface="Calibri"/>
              <a:cs typeface="Calibri"/>
              <a:sym typeface="Calibri"/>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p:txBody>
      </p:sp>
      <p:sp>
        <p:nvSpPr>
          <p:cNvPr id="518" name="Google Shape;518;p40"/>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19" name="Google Shape;519;p4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520" name="Google Shape;520;p4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1"/>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SCRUM</a:t>
            </a:r>
            <a:endParaRPr>
              <a:solidFill>
                <a:schemeClr val="dk1"/>
              </a:solidFill>
              <a:latin typeface="Calibri"/>
              <a:ea typeface="Calibri"/>
              <a:cs typeface="Calibri"/>
              <a:sym typeface="Calibri"/>
            </a:endParaRPr>
          </a:p>
        </p:txBody>
      </p:sp>
      <p:sp>
        <p:nvSpPr>
          <p:cNvPr id="528" name="Google Shape;528;p41"/>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399"/>
              <a:buFont typeface="Noto Sans Symbols"/>
              <a:buChar char="▪"/>
            </a:pPr>
            <a:r>
              <a:rPr b="1" lang="en-US" sz="2399">
                <a:latin typeface="Calibri"/>
                <a:ea typeface="Calibri"/>
                <a:cs typeface="Calibri"/>
                <a:sym typeface="Calibri"/>
              </a:rPr>
              <a:t>Scrum principles include:</a:t>
            </a:r>
            <a:endParaRPr/>
          </a:p>
          <a:p>
            <a:pPr indent="-285750" lvl="1" marL="742950" rtl="0" algn="l">
              <a:lnSpc>
                <a:spcPct val="100000"/>
              </a:lnSpc>
              <a:spcBef>
                <a:spcPts val="480"/>
              </a:spcBef>
              <a:spcAft>
                <a:spcPts val="0"/>
              </a:spcAft>
              <a:buClr>
                <a:srgbClr val="7030A0"/>
              </a:buClr>
              <a:buSzPts val="2399"/>
              <a:buFont typeface="Noto Sans Symbols"/>
              <a:buChar char="▪"/>
            </a:pPr>
            <a:r>
              <a:rPr b="1" lang="en-US" sz="2399">
                <a:solidFill>
                  <a:srgbClr val="7030A0"/>
                </a:solidFill>
                <a:latin typeface="Calibri"/>
                <a:ea typeface="Calibri"/>
                <a:cs typeface="Calibri"/>
                <a:sym typeface="Calibri"/>
              </a:rPr>
              <a:t>Quality work:</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empowers everyone involved to be feel good about their job.</a:t>
            </a:r>
            <a:endParaRPr/>
          </a:p>
          <a:p>
            <a:pPr indent="-285750" lvl="1" marL="742950" rtl="0" algn="l">
              <a:lnSpc>
                <a:spcPct val="100000"/>
              </a:lnSpc>
              <a:spcBef>
                <a:spcPts val="480"/>
              </a:spcBef>
              <a:spcAft>
                <a:spcPts val="0"/>
              </a:spcAft>
              <a:buClr>
                <a:srgbClr val="7030A0"/>
              </a:buClr>
              <a:buSzPts val="2399"/>
              <a:buFont typeface="Noto Sans Symbols"/>
              <a:buChar char="▪"/>
            </a:pPr>
            <a:r>
              <a:rPr b="1" lang="en-US" sz="2399">
                <a:solidFill>
                  <a:srgbClr val="7030A0"/>
                </a:solidFill>
                <a:latin typeface="Calibri"/>
                <a:ea typeface="Calibri"/>
                <a:cs typeface="Calibri"/>
                <a:sym typeface="Calibri"/>
              </a:rPr>
              <a:t>Assume Simplicity:</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Scrum is a way to detect and cause removal of anything that gets in the way of development.</a:t>
            </a:r>
            <a:endParaRPr/>
          </a:p>
          <a:p>
            <a:pPr indent="-285750" lvl="1" marL="742950" rtl="0" algn="l">
              <a:lnSpc>
                <a:spcPct val="100000"/>
              </a:lnSpc>
              <a:spcBef>
                <a:spcPts val="480"/>
              </a:spcBef>
              <a:spcAft>
                <a:spcPts val="0"/>
              </a:spcAft>
              <a:buClr>
                <a:srgbClr val="7030A0"/>
              </a:buClr>
              <a:buSzPts val="2399"/>
              <a:buFont typeface="Noto Sans Symbols"/>
              <a:buChar char="▪"/>
            </a:pPr>
            <a:r>
              <a:rPr b="1" lang="en-US" sz="2399">
                <a:solidFill>
                  <a:srgbClr val="7030A0"/>
                </a:solidFill>
                <a:latin typeface="Calibri"/>
                <a:ea typeface="Calibri"/>
                <a:cs typeface="Calibri"/>
                <a:sym typeface="Calibri"/>
              </a:rPr>
              <a:t>Embracing Change:</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Team based approach to development where requirements are rapidly changing.</a:t>
            </a:r>
            <a:endParaRPr b="1" sz="2399">
              <a:latin typeface="Calibri"/>
              <a:ea typeface="Calibri"/>
              <a:cs typeface="Calibri"/>
              <a:sym typeface="Calibri"/>
            </a:endParaRPr>
          </a:p>
          <a:p>
            <a:pPr indent="-285750" lvl="1" marL="742950" rtl="0" algn="l">
              <a:lnSpc>
                <a:spcPct val="100000"/>
              </a:lnSpc>
              <a:spcBef>
                <a:spcPts val="480"/>
              </a:spcBef>
              <a:spcAft>
                <a:spcPts val="0"/>
              </a:spcAft>
              <a:buClr>
                <a:srgbClr val="7030A0"/>
              </a:buClr>
              <a:buSzPts val="2399"/>
              <a:buFont typeface="Noto Sans Symbols"/>
              <a:buChar char="▪"/>
            </a:pPr>
            <a:r>
              <a:rPr b="1" lang="en-US" sz="2399">
                <a:solidFill>
                  <a:srgbClr val="7030A0"/>
                </a:solidFill>
                <a:latin typeface="Calibri"/>
                <a:ea typeface="Calibri"/>
                <a:cs typeface="Calibri"/>
                <a:sym typeface="Calibri"/>
              </a:rPr>
              <a:t>Incremental changes:</a:t>
            </a:r>
            <a:r>
              <a:rPr lang="en-US" sz="2399">
                <a:solidFill>
                  <a:srgbClr val="7030A0"/>
                </a:solidFill>
                <a:latin typeface="Calibri"/>
                <a:ea typeface="Calibri"/>
                <a:cs typeface="Calibri"/>
                <a:sym typeface="Calibri"/>
              </a:rPr>
              <a:t> </a:t>
            </a:r>
            <a:r>
              <a:rPr lang="en-US" sz="2399">
                <a:latin typeface="Calibri"/>
                <a:ea typeface="Calibri"/>
                <a:cs typeface="Calibri"/>
                <a:sym typeface="Calibri"/>
              </a:rPr>
              <a:t>Scrum makes this possible using </a:t>
            </a:r>
            <a:r>
              <a:rPr lang="en-US" sz="2399">
                <a:solidFill>
                  <a:srgbClr val="FF0000"/>
                </a:solidFill>
                <a:latin typeface="Calibri"/>
                <a:ea typeface="Calibri"/>
                <a:cs typeface="Calibri"/>
                <a:sym typeface="Calibri"/>
              </a:rPr>
              <a:t>sprints</a:t>
            </a:r>
            <a:r>
              <a:rPr lang="en-US" sz="2399">
                <a:latin typeface="Calibri"/>
                <a:ea typeface="Calibri"/>
                <a:cs typeface="Calibri"/>
                <a:sym typeface="Calibri"/>
              </a:rPr>
              <a:t> where a team is able to deliver a product (iteration) deliverable within 30 days.</a:t>
            </a:r>
            <a:endParaRPr/>
          </a:p>
          <a:p>
            <a:pPr indent="-190563" lvl="0" marL="342900" rtl="0" algn="l">
              <a:lnSpc>
                <a:spcPct val="100000"/>
              </a:lnSpc>
              <a:spcBef>
                <a:spcPts val="480"/>
              </a:spcBef>
              <a:spcAft>
                <a:spcPts val="0"/>
              </a:spcAft>
              <a:buClr>
                <a:schemeClr val="dk1"/>
              </a:buClr>
              <a:buSzPts val="2399"/>
              <a:buFont typeface="Noto Sans Symbols"/>
              <a:buNone/>
            </a:pPr>
            <a:r>
              <a:t/>
            </a:r>
            <a:endParaRPr sz="2399">
              <a:latin typeface="Calibri"/>
              <a:ea typeface="Calibri"/>
              <a:cs typeface="Calibri"/>
              <a:sym typeface="Calibri"/>
            </a:endParaRPr>
          </a:p>
        </p:txBody>
      </p:sp>
      <p:sp>
        <p:nvSpPr>
          <p:cNvPr id="529" name="Google Shape;529;p41"/>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30" name="Google Shape;530;p4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531" name="Google Shape;531;p4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Sprints in SCRUM</a:t>
            </a:r>
            <a:endParaRPr/>
          </a:p>
        </p:txBody>
      </p:sp>
      <p:sp>
        <p:nvSpPr>
          <p:cNvPr id="537" name="Google Shape;537;p42"/>
          <p:cNvSpPr txBox="1"/>
          <p:nvPr>
            <p:ph idx="1" type="body"/>
          </p:nvPr>
        </p:nvSpPr>
        <p:spPr>
          <a:xfrm>
            <a:off x="609441" y="1600201"/>
            <a:ext cx="11579384"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400"/>
              <a:buChar char="•"/>
            </a:pPr>
            <a:r>
              <a:rPr lang="en-US" sz="2400"/>
              <a:t>A </a:t>
            </a:r>
            <a:r>
              <a:rPr b="1" lang="en-US" sz="2400"/>
              <a:t>sprint</a:t>
            </a:r>
            <a:r>
              <a:rPr lang="en-US" sz="2400"/>
              <a:t> is a short, time-boxed period when a </a:t>
            </a:r>
            <a:r>
              <a:rPr b="1" lang="en-US" sz="2400"/>
              <a:t>scrum </a:t>
            </a:r>
            <a:r>
              <a:rPr lang="en-US" sz="2400"/>
              <a:t>team works to complete a set amount of work. </a:t>
            </a:r>
            <a:r>
              <a:rPr b="1" lang="en-US" sz="2400"/>
              <a:t>Sprints</a:t>
            </a:r>
            <a:r>
              <a:rPr lang="en-US" sz="2400"/>
              <a:t> are the very heart of </a:t>
            </a:r>
            <a:r>
              <a:rPr b="1" lang="en-US" sz="2400"/>
              <a:t>scrum</a:t>
            </a:r>
            <a:r>
              <a:rPr lang="en-US" sz="2400"/>
              <a:t> and </a:t>
            </a:r>
            <a:r>
              <a:rPr b="1" lang="en-US" sz="2400"/>
              <a:t>agile </a:t>
            </a:r>
            <a:r>
              <a:rPr lang="en-US" sz="2400"/>
              <a:t>methodologies.</a:t>
            </a:r>
            <a:endParaRPr/>
          </a:p>
          <a:p>
            <a:pPr indent="-342900" lvl="0" marL="342900" rtl="0" algn="l">
              <a:lnSpc>
                <a:spcPct val="100000"/>
              </a:lnSpc>
              <a:spcBef>
                <a:spcPts val="480"/>
              </a:spcBef>
              <a:spcAft>
                <a:spcPts val="0"/>
              </a:spcAft>
              <a:buClr>
                <a:schemeClr val="dk1"/>
              </a:buClr>
              <a:buSzPts val="2400"/>
              <a:buChar char="•"/>
            </a:pPr>
            <a:r>
              <a:rPr lang="en-US" sz="2400"/>
              <a:t>With Scrum, a product is built in a </a:t>
            </a:r>
            <a:r>
              <a:rPr lang="en-US" sz="2400">
                <a:solidFill>
                  <a:srgbClr val="FF0000"/>
                </a:solidFill>
              </a:rPr>
              <a:t>series of iterations called sprints</a:t>
            </a:r>
            <a:r>
              <a:rPr lang="en-US" sz="2400"/>
              <a:t> that break down big, complex projects into bite-sized pieces.</a:t>
            </a:r>
            <a:endParaRPr/>
          </a:p>
          <a:p>
            <a:pPr indent="-342900" lvl="0" marL="342900" rtl="0" algn="l">
              <a:lnSpc>
                <a:spcPct val="100000"/>
              </a:lnSpc>
              <a:spcBef>
                <a:spcPts val="480"/>
              </a:spcBef>
              <a:spcAft>
                <a:spcPts val="0"/>
              </a:spcAft>
              <a:buClr>
                <a:schemeClr val="dk1"/>
              </a:buClr>
              <a:buSzPts val="2400"/>
              <a:buChar char="•"/>
            </a:pPr>
            <a:r>
              <a:rPr lang="en-US" sz="2400"/>
              <a:t>The goal of this meeting is to surface any </a:t>
            </a:r>
            <a:endParaRPr/>
          </a:p>
          <a:p>
            <a:pPr indent="0" lvl="0" marL="0" rtl="0" algn="l">
              <a:lnSpc>
                <a:spcPct val="100000"/>
              </a:lnSpc>
              <a:spcBef>
                <a:spcPts val="480"/>
              </a:spcBef>
              <a:spcAft>
                <a:spcPts val="0"/>
              </a:spcAft>
              <a:buClr>
                <a:schemeClr val="dk1"/>
              </a:buClr>
              <a:buSzPts val="2400"/>
              <a:buNone/>
            </a:pPr>
            <a:r>
              <a:rPr lang="en-US" sz="2400"/>
              <a:t>blockers and challenges that would impact </a:t>
            </a:r>
            <a:endParaRPr/>
          </a:p>
          <a:p>
            <a:pPr indent="0" lvl="0" marL="0" rtl="0" algn="l">
              <a:lnSpc>
                <a:spcPct val="100000"/>
              </a:lnSpc>
              <a:spcBef>
                <a:spcPts val="480"/>
              </a:spcBef>
              <a:spcAft>
                <a:spcPts val="0"/>
              </a:spcAft>
              <a:buClr>
                <a:schemeClr val="dk1"/>
              </a:buClr>
              <a:buSzPts val="2400"/>
              <a:buNone/>
            </a:pPr>
            <a:r>
              <a:rPr lang="en-US" sz="2400"/>
              <a:t>the teams ability to deliver the sprint goal.</a:t>
            </a:r>
            <a:endParaRPr/>
          </a:p>
        </p:txBody>
      </p:sp>
      <p:sp>
        <p:nvSpPr>
          <p:cNvPr id="538" name="Google Shape;538;p4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539" name="Google Shape;539;p4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540" name="Google Shape;540;p4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41" name="Google Shape;541;p42"/>
          <p:cNvPicPr preferRelativeResize="0"/>
          <p:nvPr/>
        </p:nvPicPr>
        <p:blipFill rotWithShape="1">
          <a:blip r:embed="rId3">
            <a:alphaModFix/>
          </a:blip>
          <a:srcRect b="0" l="0" r="0" t="0"/>
          <a:stretch/>
        </p:blipFill>
        <p:spPr>
          <a:xfrm>
            <a:off x="6408431" y="3124200"/>
            <a:ext cx="5200650" cy="26670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43"/>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 Scrum Methodology- Sc</a:t>
            </a:r>
            <a:r>
              <a:rPr lang="en-US">
                <a:latin typeface="Calibri"/>
                <a:ea typeface="Calibri"/>
                <a:cs typeface="Calibri"/>
                <a:sym typeface="Calibri"/>
              </a:rPr>
              <a:t>rum Phases</a:t>
            </a:r>
            <a:endParaRPr>
              <a:solidFill>
                <a:schemeClr val="dk1"/>
              </a:solidFill>
              <a:latin typeface="Calibri"/>
              <a:ea typeface="Calibri"/>
              <a:cs typeface="Calibri"/>
              <a:sym typeface="Calibri"/>
            </a:endParaRPr>
          </a:p>
        </p:txBody>
      </p:sp>
      <p:sp>
        <p:nvSpPr>
          <p:cNvPr id="549" name="Google Shape;549;p43"/>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50" name="Google Shape;550;p4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551" name="Google Shape;551;p4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pic>
        <p:nvPicPr>
          <p:cNvPr id="552" name="Google Shape;552;p43"/>
          <p:cNvPicPr preferRelativeResize="0"/>
          <p:nvPr>
            <p:ph idx="1" type="body"/>
          </p:nvPr>
        </p:nvPicPr>
        <p:blipFill rotWithShape="1">
          <a:blip r:embed="rId3">
            <a:alphaModFix/>
          </a:blip>
          <a:srcRect b="0" l="0" r="0" t="0"/>
          <a:stretch/>
        </p:blipFill>
        <p:spPr>
          <a:xfrm>
            <a:off x="1625176" y="1119982"/>
            <a:ext cx="8736436" cy="560149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4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Difference Between Scrum vs XP</a:t>
            </a:r>
            <a:endParaRPr/>
          </a:p>
        </p:txBody>
      </p:sp>
      <p:sp>
        <p:nvSpPr>
          <p:cNvPr id="558" name="Google Shape;558;p4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559" name="Google Shape;559;p4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560" name="Google Shape;560;p4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Image result for scrum and extreme programming" id="561" name="Google Shape;561;p44"/>
          <p:cNvPicPr preferRelativeResize="0"/>
          <p:nvPr>
            <p:ph idx="1" type="body"/>
          </p:nvPr>
        </p:nvPicPr>
        <p:blipFill rotWithShape="1">
          <a:blip r:embed="rId3">
            <a:alphaModFix/>
          </a:blip>
          <a:srcRect b="0" l="3649" r="0" t="0"/>
          <a:stretch/>
        </p:blipFill>
        <p:spPr>
          <a:xfrm>
            <a:off x="1370012" y="1524000"/>
            <a:ext cx="10058400" cy="5029200"/>
          </a:xfrm>
          <a:prstGeom prst="rect">
            <a:avLst/>
          </a:prstGeom>
          <a:noFill/>
          <a:ln cap="sq" cmpd="thickThin" w="28575">
            <a:solidFill>
              <a:srgbClr val="000000"/>
            </a:solidFill>
            <a:prstDash val="solid"/>
            <a:miter lim="800000"/>
            <a:headEnd len="sm" w="sm" type="none"/>
            <a:tailEnd len="sm" w="sm" type="none"/>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45"/>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sz="4900">
                <a:latin typeface="Calibri"/>
                <a:ea typeface="Calibri"/>
                <a:cs typeface="Calibri"/>
                <a:sym typeface="Calibri"/>
              </a:rPr>
              <a:t>3</a:t>
            </a:r>
            <a:r>
              <a:rPr lang="en-US">
                <a:latin typeface="Calibri"/>
                <a:ea typeface="Calibri"/>
                <a:cs typeface="Calibri"/>
                <a:sym typeface="Calibri"/>
              </a:rPr>
              <a:t>. Dynamic System Development Method (DSDM) </a:t>
            </a:r>
            <a:endParaRPr>
              <a:latin typeface="Calibri"/>
              <a:ea typeface="Calibri"/>
              <a:cs typeface="Calibri"/>
              <a:sym typeface="Calibri"/>
            </a:endParaRPr>
          </a:p>
        </p:txBody>
      </p:sp>
      <p:sp>
        <p:nvSpPr>
          <p:cNvPr id="569" name="Google Shape;569;p45"/>
          <p:cNvSpPr txBox="1"/>
          <p:nvPr>
            <p:ph idx="1" type="body"/>
          </p:nvPr>
        </p:nvSpPr>
        <p:spPr>
          <a:xfrm>
            <a:off x="1096994" y="1600200"/>
            <a:ext cx="10482390" cy="4268259"/>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dk1"/>
              </a:buClr>
              <a:buSzPts val="2400"/>
              <a:buChar char="•"/>
            </a:pPr>
            <a:r>
              <a:rPr lang="en-US" sz="2400"/>
              <a:t>It is an iterative, incremental approach that is largely based on the RAD</a:t>
            </a:r>
            <a:endParaRPr/>
          </a:p>
          <a:p>
            <a:pPr indent="-342900" lvl="0" marL="342900" rtl="0" algn="l">
              <a:lnSpc>
                <a:spcPct val="100000"/>
              </a:lnSpc>
              <a:spcBef>
                <a:spcPts val="480"/>
              </a:spcBef>
              <a:spcAft>
                <a:spcPts val="0"/>
              </a:spcAft>
              <a:buClr>
                <a:schemeClr val="dk1"/>
              </a:buClr>
              <a:buSzPts val="2400"/>
              <a:buChar char="•"/>
            </a:pPr>
            <a:r>
              <a:rPr lang="en-US" sz="2400"/>
              <a:t>The method provides a four-phase framework consisting of:</a:t>
            </a:r>
            <a:endParaRPr/>
          </a:p>
          <a:p>
            <a:pPr indent="-285750" lvl="1" marL="742950" rtl="0" algn="l">
              <a:lnSpc>
                <a:spcPct val="100000"/>
              </a:lnSpc>
              <a:spcBef>
                <a:spcPts val="480"/>
              </a:spcBef>
              <a:spcAft>
                <a:spcPts val="0"/>
              </a:spcAft>
              <a:buClr>
                <a:schemeClr val="dk1"/>
              </a:buClr>
              <a:buSzPts val="2400"/>
              <a:buChar char="–"/>
            </a:pPr>
            <a:r>
              <a:rPr lang="en-US" sz="2400"/>
              <a:t>Feasibility and business study</a:t>
            </a:r>
            <a:endParaRPr/>
          </a:p>
          <a:p>
            <a:pPr indent="-285750" lvl="1" marL="742950" rtl="0" algn="l">
              <a:lnSpc>
                <a:spcPct val="100000"/>
              </a:lnSpc>
              <a:spcBef>
                <a:spcPts val="480"/>
              </a:spcBef>
              <a:spcAft>
                <a:spcPts val="0"/>
              </a:spcAft>
              <a:buClr>
                <a:schemeClr val="dk1"/>
              </a:buClr>
              <a:buSzPts val="2400"/>
              <a:buChar char="–"/>
            </a:pPr>
            <a:r>
              <a:rPr lang="en-US" sz="2400"/>
              <a:t>Functional model / prototype iteration</a:t>
            </a:r>
            <a:endParaRPr/>
          </a:p>
          <a:p>
            <a:pPr indent="-285750" lvl="1" marL="742950" rtl="0" algn="l">
              <a:lnSpc>
                <a:spcPct val="100000"/>
              </a:lnSpc>
              <a:spcBef>
                <a:spcPts val="480"/>
              </a:spcBef>
              <a:spcAft>
                <a:spcPts val="0"/>
              </a:spcAft>
              <a:buClr>
                <a:schemeClr val="dk1"/>
              </a:buClr>
              <a:buSzPts val="2400"/>
              <a:buChar char="–"/>
            </a:pPr>
            <a:r>
              <a:rPr lang="en-US" sz="2400"/>
              <a:t>Design and build iteration</a:t>
            </a:r>
            <a:endParaRPr/>
          </a:p>
          <a:p>
            <a:pPr indent="-285750" lvl="1" marL="742950" rtl="0" algn="l">
              <a:lnSpc>
                <a:spcPct val="100000"/>
              </a:lnSpc>
              <a:spcBef>
                <a:spcPts val="480"/>
              </a:spcBef>
              <a:spcAft>
                <a:spcPts val="0"/>
              </a:spcAft>
              <a:buClr>
                <a:schemeClr val="dk1"/>
              </a:buClr>
              <a:buSzPts val="2400"/>
              <a:buChar char="–"/>
            </a:pPr>
            <a:r>
              <a:rPr lang="en-US" sz="2400"/>
              <a:t>Implementation</a:t>
            </a:r>
            <a:endParaRPr/>
          </a:p>
          <a:p>
            <a:pPr indent="-342900" lvl="0" marL="34290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Eliminate problems of:</a:t>
            </a:r>
            <a:endParaRPr/>
          </a:p>
          <a:p>
            <a:pPr indent="-285750" lvl="1" marL="74295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Going over-budget</a:t>
            </a:r>
            <a:endParaRPr/>
          </a:p>
          <a:p>
            <a:pPr indent="-285750" lvl="1" marL="74295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Missing deadlines</a:t>
            </a:r>
            <a:endParaRPr/>
          </a:p>
          <a:p>
            <a:pPr indent="-285750" lvl="1" marL="74295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Users not involved</a:t>
            </a:r>
            <a:endParaRPr/>
          </a:p>
          <a:p>
            <a:pPr indent="-285750" lvl="1" marL="742950" rtl="0" algn="l">
              <a:lnSpc>
                <a:spcPct val="100000"/>
              </a:lnSpc>
              <a:spcBef>
                <a:spcPts val="480"/>
              </a:spcBef>
              <a:spcAft>
                <a:spcPts val="0"/>
              </a:spcAft>
              <a:buClr>
                <a:schemeClr val="dk1"/>
              </a:buClr>
              <a:buSzPts val="2400"/>
              <a:buFont typeface="Noto Sans Symbols"/>
              <a:buChar char="▪"/>
            </a:pPr>
            <a:r>
              <a:rPr lang="en-US" sz="2400">
                <a:latin typeface="Calibri"/>
                <a:ea typeface="Calibri"/>
                <a:cs typeface="Calibri"/>
                <a:sym typeface="Calibri"/>
              </a:rPr>
              <a:t>Management not committed</a:t>
            </a:r>
            <a:endParaRPr/>
          </a:p>
          <a:p>
            <a:pPr indent="-190500" lvl="0" marL="342900" rtl="0" algn="l">
              <a:lnSpc>
                <a:spcPct val="100000"/>
              </a:lnSpc>
              <a:spcBef>
                <a:spcPts val="480"/>
              </a:spcBef>
              <a:spcAft>
                <a:spcPts val="0"/>
              </a:spcAft>
              <a:buClr>
                <a:schemeClr val="dk1"/>
              </a:buClr>
              <a:buSzPts val="2400"/>
              <a:buFont typeface="Noto Sans Symbols"/>
              <a:buNone/>
            </a:pPr>
            <a:r>
              <a:t/>
            </a:r>
            <a:endParaRPr sz="2400">
              <a:latin typeface="Calibri"/>
              <a:ea typeface="Calibri"/>
              <a:cs typeface="Calibri"/>
              <a:sym typeface="Calibri"/>
            </a:endParaRPr>
          </a:p>
        </p:txBody>
      </p:sp>
      <p:sp>
        <p:nvSpPr>
          <p:cNvPr id="570" name="Google Shape;570;p45"/>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71" name="Google Shape;571;p4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572" name="Google Shape;572;p4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DSDM Development Process</a:t>
            </a:r>
            <a:endParaRPr/>
          </a:p>
        </p:txBody>
      </p:sp>
      <p:sp>
        <p:nvSpPr>
          <p:cNvPr id="578" name="Google Shape;578;p4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579" name="Google Shape;579;p4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580" name="Google Shape;580;p4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581" name="Google Shape;581;p46"/>
          <p:cNvPicPr preferRelativeResize="0"/>
          <p:nvPr>
            <p:ph idx="1" type="body"/>
          </p:nvPr>
        </p:nvPicPr>
        <p:blipFill rotWithShape="1">
          <a:blip r:embed="rId3">
            <a:alphaModFix/>
          </a:blip>
          <a:srcRect b="0" l="0" r="0" t="0"/>
          <a:stretch/>
        </p:blipFill>
        <p:spPr>
          <a:xfrm>
            <a:off x="2665412" y="1428524"/>
            <a:ext cx="6553199" cy="5324573"/>
          </a:xfrm>
          <a:prstGeom prst="rect">
            <a:avLst/>
          </a:prstGeom>
          <a:noFill/>
          <a:ln>
            <a:noFill/>
          </a:ln>
        </p:spPr>
      </p:pic>
      <p:sp>
        <p:nvSpPr>
          <p:cNvPr id="582" name="Google Shape;582;p46"/>
          <p:cNvSpPr txBox="1"/>
          <p:nvPr/>
        </p:nvSpPr>
        <p:spPr>
          <a:xfrm>
            <a:off x="4456111" y="6487762"/>
            <a:ext cx="29718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Design and Build Iteration</a:t>
            </a:r>
            <a:endParaRPr b="0" i="0" sz="1400" u="none" cap="none" strike="noStrike">
              <a:solidFill>
                <a:srgbClr val="000000"/>
              </a:solidFill>
              <a:latin typeface="Arial"/>
              <a:ea typeface="Arial"/>
              <a:cs typeface="Arial"/>
              <a:sym typeface="Arial"/>
            </a:endParaRPr>
          </a:p>
        </p:txBody>
      </p:sp>
      <p:sp>
        <p:nvSpPr>
          <p:cNvPr id="583" name="Google Shape;583;p46"/>
          <p:cNvSpPr txBox="1"/>
          <p:nvPr/>
        </p:nvSpPr>
        <p:spPr>
          <a:xfrm>
            <a:off x="1482723" y="3735992"/>
            <a:ext cx="29718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Function Modeling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47"/>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DSDM 9 Principles</a:t>
            </a:r>
            <a:endParaRPr/>
          </a:p>
        </p:txBody>
      </p:sp>
      <p:sp>
        <p:nvSpPr>
          <p:cNvPr id="591" name="Google Shape;591;p47"/>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Autofit/>
          </a:bodyPr>
          <a:lstStyle/>
          <a:p>
            <a:pPr indent="0" lvl="0" marL="68457" rtl="0" algn="l">
              <a:lnSpc>
                <a:spcPct val="100000"/>
              </a:lnSpc>
              <a:spcBef>
                <a:spcPts val="0"/>
              </a:spcBef>
              <a:spcAft>
                <a:spcPts val="0"/>
              </a:spcAft>
              <a:buClr>
                <a:schemeClr val="dk1"/>
              </a:buClr>
              <a:buSzPts val="2399"/>
              <a:buNone/>
            </a:pPr>
            <a:r>
              <a:rPr lang="en-US" sz="2399">
                <a:latin typeface="Calibri"/>
                <a:ea typeface="Calibri"/>
                <a:cs typeface="Calibri"/>
                <a:sym typeface="Calibri"/>
              </a:rPr>
              <a:t>1. Active user involvement</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2. Teams must be empowered to make their own decisions.</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3. Frequent releases more important than maximizing quality.</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4. Primary criteria for deliverables is meeting business needs.</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5. Iterative development is essential to reach correct solution.</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6. Any change during development can be reversed.</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7. The most high level requirements should be unchangeable.</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8. Testing shall occur throughout the lifecycle of the project.</a:t>
            </a:r>
            <a:endParaRPr/>
          </a:p>
          <a:p>
            <a:pPr indent="0" lvl="0" marL="68457" rtl="0" algn="l">
              <a:lnSpc>
                <a:spcPct val="100000"/>
              </a:lnSpc>
              <a:spcBef>
                <a:spcPts val="480"/>
              </a:spcBef>
              <a:spcAft>
                <a:spcPts val="0"/>
              </a:spcAft>
              <a:buClr>
                <a:schemeClr val="dk1"/>
              </a:buClr>
              <a:buSzPts val="2399"/>
              <a:buNone/>
            </a:pPr>
            <a:r>
              <a:rPr lang="en-US" sz="2399">
                <a:latin typeface="Calibri"/>
                <a:ea typeface="Calibri"/>
                <a:cs typeface="Calibri"/>
                <a:sym typeface="Calibri"/>
              </a:rPr>
              <a:t>9. All stakeholders must cooperate and communicate.</a:t>
            </a:r>
            <a:endParaRPr/>
          </a:p>
          <a:p>
            <a:pPr indent="-190563" lvl="0" marL="342900" rtl="0" algn="l">
              <a:lnSpc>
                <a:spcPct val="100000"/>
              </a:lnSpc>
              <a:spcBef>
                <a:spcPts val="480"/>
              </a:spcBef>
              <a:spcAft>
                <a:spcPts val="0"/>
              </a:spcAft>
              <a:buClr>
                <a:schemeClr val="dk1"/>
              </a:buClr>
              <a:buSzPts val="2399"/>
              <a:buNone/>
            </a:pPr>
            <a:r>
              <a:t/>
            </a:r>
            <a:endParaRPr sz="2399">
              <a:latin typeface="Calibri"/>
              <a:ea typeface="Calibri"/>
              <a:cs typeface="Calibri"/>
              <a:sym typeface="Calibri"/>
            </a:endParaRPr>
          </a:p>
        </p:txBody>
      </p:sp>
      <p:sp>
        <p:nvSpPr>
          <p:cNvPr id="592" name="Google Shape;592;p47"/>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593" name="Google Shape;593;p4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594" name="Google Shape;594;p4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8"/>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4. Feature Driven Development FDD</a:t>
            </a:r>
            <a:endParaRPr>
              <a:solidFill>
                <a:schemeClr val="dk1"/>
              </a:solidFill>
              <a:latin typeface="Calibri"/>
              <a:ea typeface="Calibri"/>
              <a:cs typeface="Calibri"/>
              <a:sym typeface="Calibri"/>
            </a:endParaRPr>
          </a:p>
        </p:txBody>
      </p:sp>
      <p:sp>
        <p:nvSpPr>
          <p:cNvPr id="602" name="Google Shape;602;p48"/>
          <p:cNvSpPr txBox="1"/>
          <p:nvPr>
            <p:ph idx="1" type="body"/>
          </p:nvPr>
        </p:nvSpPr>
        <p:spPr>
          <a:xfrm>
            <a:off x="327460" y="1447800"/>
            <a:ext cx="11710552" cy="44196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400"/>
              <a:buChar char="•"/>
            </a:pPr>
            <a:r>
              <a:rPr lang="en-US" sz="2400"/>
              <a:t>FDD organizes software development around making progress on features.</a:t>
            </a:r>
            <a:endParaRPr/>
          </a:p>
          <a:p>
            <a:pPr indent="-342900" lvl="0" marL="342900" rtl="0" algn="l">
              <a:lnSpc>
                <a:spcPct val="100000"/>
              </a:lnSpc>
              <a:spcBef>
                <a:spcPts val="480"/>
              </a:spcBef>
              <a:spcAft>
                <a:spcPts val="0"/>
              </a:spcAft>
              <a:buClr>
                <a:schemeClr val="dk1"/>
              </a:buClr>
              <a:buSzPts val="2400"/>
              <a:buChar char="•"/>
            </a:pPr>
            <a:r>
              <a:rPr lang="en-US" sz="2400"/>
              <a:t> A feature is a small, client-valued function expressed in the form &lt;action&gt;&lt;result&gt;&lt;object&gt;.</a:t>
            </a:r>
            <a:endParaRPr/>
          </a:p>
          <a:p>
            <a:pPr indent="-342900" lvl="0" marL="342900" rtl="0" algn="l">
              <a:lnSpc>
                <a:spcPct val="100000"/>
              </a:lnSpc>
              <a:spcBef>
                <a:spcPts val="480"/>
              </a:spcBef>
              <a:spcAft>
                <a:spcPts val="0"/>
              </a:spcAft>
              <a:buClr>
                <a:schemeClr val="dk1"/>
              </a:buClr>
              <a:buSzPts val="2400"/>
              <a:buChar char="•"/>
            </a:pPr>
            <a:r>
              <a:rPr lang="en-US" sz="2400"/>
              <a:t>That project lifecycle looks like this:</a:t>
            </a:r>
            <a:endParaRPr/>
          </a:p>
          <a:p>
            <a:pPr indent="-285750" lvl="1" marL="742950" rtl="0" algn="l">
              <a:lnSpc>
                <a:spcPct val="100000"/>
              </a:lnSpc>
              <a:spcBef>
                <a:spcPts val="400"/>
              </a:spcBef>
              <a:spcAft>
                <a:spcPts val="0"/>
              </a:spcAft>
              <a:buClr>
                <a:schemeClr val="dk1"/>
              </a:buClr>
              <a:buSzPts val="2000"/>
              <a:buChar char="–"/>
            </a:pPr>
            <a:r>
              <a:rPr lang="en-US" sz="2000"/>
              <a:t>Develop an overall model</a:t>
            </a:r>
            <a:endParaRPr/>
          </a:p>
          <a:p>
            <a:pPr indent="-285750" lvl="1" marL="742950" rtl="0" algn="l">
              <a:lnSpc>
                <a:spcPct val="100000"/>
              </a:lnSpc>
              <a:spcBef>
                <a:spcPts val="400"/>
              </a:spcBef>
              <a:spcAft>
                <a:spcPts val="0"/>
              </a:spcAft>
              <a:buClr>
                <a:schemeClr val="dk1"/>
              </a:buClr>
              <a:buSzPts val="2000"/>
              <a:buChar char="–"/>
            </a:pPr>
            <a:r>
              <a:rPr lang="en-US" sz="2000"/>
              <a:t>Build a features list</a:t>
            </a:r>
            <a:endParaRPr/>
          </a:p>
          <a:p>
            <a:pPr indent="-285750" lvl="1" marL="742950" rtl="0" algn="l">
              <a:lnSpc>
                <a:spcPct val="100000"/>
              </a:lnSpc>
              <a:spcBef>
                <a:spcPts val="400"/>
              </a:spcBef>
              <a:spcAft>
                <a:spcPts val="0"/>
              </a:spcAft>
              <a:buClr>
                <a:schemeClr val="dk1"/>
              </a:buClr>
              <a:buSzPts val="2000"/>
              <a:buChar char="–"/>
            </a:pPr>
            <a:r>
              <a:rPr lang="en-US" sz="2000"/>
              <a:t>Plan by feature</a:t>
            </a:r>
            <a:endParaRPr/>
          </a:p>
          <a:p>
            <a:pPr indent="-285750" lvl="1" marL="742950" rtl="0" algn="l">
              <a:lnSpc>
                <a:spcPct val="100000"/>
              </a:lnSpc>
              <a:spcBef>
                <a:spcPts val="400"/>
              </a:spcBef>
              <a:spcAft>
                <a:spcPts val="0"/>
              </a:spcAft>
              <a:buClr>
                <a:schemeClr val="dk1"/>
              </a:buClr>
              <a:buSzPts val="2000"/>
              <a:buChar char="–"/>
            </a:pPr>
            <a:r>
              <a:rPr lang="en-US" sz="2000"/>
              <a:t>Design by feature</a:t>
            </a:r>
            <a:endParaRPr/>
          </a:p>
          <a:p>
            <a:pPr indent="-285750" lvl="1" marL="742950" rtl="0" algn="l">
              <a:lnSpc>
                <a:spcPct val="100000"/>
              </a:lnSpc>
              <a:spcBef>
                <a:spcPts val="400"/>
              </a:spcBef>
              <a:spcAft>
                <a:spcPts val="0"/>
              </a:spcAft>
              <a:buClr>
                <a:schemeClr val="dk1"/>
              </a:buClr>
              <a:buSzPts val="2000"/>
              <a:buChar char="–"/>
            </a:pPr>
            <a:r>
              <a:rPr lang="en-US" sz="2000"/>
              <a:t>Build by feature</a:t>
            </a:r>
            <a:endParaRPr/>
          </a:p>
          <a:p>
            <a:pPr indent="-190563" lvl="0" marL="342900" rtl="0" algn="l">
              <a:lnSpc>
                <a:spcPct val="100000"/>
              </a:lnSpc>
              <a:spcBef>
                <a:spcPts val="480"/>
              </a:spcBef>
              <a:spcAft>
                <a:spcPts val="0"/>
              </a:spcAft>
              <a:buClr>
                <a:schemeClr val="dk1"/>
              </a:buClr>
              <a:buSzPts val="2399"/>
              <a:buNone/>
            </a:pPr>
            <a:r>
              <a:t/>
            </a:r>
            <a:endParaRPr sz="2399"/>
          </a:p>
        </p:txBody>
      </p:sp>
      <p:sp>
        <p:nvSpPr>
          <p:cNvPr id="603" name="Google Shape;603;p48"/>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604" name="Google Shape;604;p4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605" name="Google Shape;605;p4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4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FDD Lifecycle</a:t>
            </a:r>
            <a:endParaRPr/>
          </a:p>
        </p:txBody>
      </p:sp>
      <p:sp>
        <p:nvSpPr>
          <p:cNvPr id="611" name="Google Shape;611;p4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12" name="Google Shape;612;p4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13" name="Google Shape;613;p4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14" name="Google Shape;614;p49"/>
          <p:cNvPicPr preferRelativeResize="0"/>
          <p:nvPr/>
        </p:nvPicPr>
        <p:blipFill rotWithShape="1">
          <a:blip r:embed="rId3">
            <a:alphaModFix/>
          </a:blip>
          <a:srcRect b="0" l="0" r="0" t="0"/>
          <a:stretch/>
        </p:blipFill>
        <p:spPr>
          <a:xfrm>
            <a:off x="2366811" y="1618003"/>
            <a:ext cx="7796212" cy="438763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Waterfall vrs Agile</a:t>
            </a:r>
            <a:endParaRPr/>
          </a:p>
        </p:txBody>
      </p:sp>
      <p:sp>
        <p:nvSpPr>
          <p:cNvPr id="147" name="Google Shape;147;p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48" name="Google Shape;148;p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49" name="Google Shape;149;p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descr="Image result for waterfall vs agile" id="150" name="Google Shape;150;p5"/>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b="1" lang="en-US"/>
              <a:t>Waterfall</a:t>
            </a:r>
            <a:r>
              <a:rPr lang="en-US"/>
              <a:t> is a structured software development methodology so most times it can be quite rigid. ... Software development will be completed as one single project. </a:t>
            </a:r>
            <a:endParaRPr/>
          </a:p>
          <a:p>
            <a:pPr indent="-342900" lvl="0" marL="342900" rtl="0" algn="l">
              <a:lnSpc>
                <a:spcPct val="100000"/>
              </a:lnSpc>
              <a:spcBef>
                <a:spcPts val="640"/>
              </a:spcBef>
              <a:spcAft>
                <a:spcPts val="0"/>
              </a:spcAft>
              <a:buClr>
                <a:schemeClr val="dk1"/>
              </a:buClr>
              <a:buSzPts val="3200"/>
              <a:buChar char="•"/>
            </a:pPr>
            <a:r>
              <a:rPr b="1" lang="en-US"/>
              <a:t>Agile</a:t>
            </a:r>
            <a:r>
              <a:rPr lang="en-US"/>
              <a:t> is quite a flexible method which allows changes to be made in the project development requirements even if the initial planning has been completed.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FDD – Website development</a:t>
            </a:r>
            <a:endParaRPr/>
          </a:p>
        </p:txBody>
      </p:sp>
      <p:sp>
        <p:nvSpPr>
          <p:cNvPr id="620" name="Google Shape;620;p50"/>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Feature Driven Development stresses in creating shorter iterations of functionality, with each functionality catering to certain features in the website.</a:t>
            </a:r>
            <a:endParaRPr/>
          </a:p>
          <a:p>
            <a:pPr indent="-342900" lvl="0" marL="342900" rtl="0" algn="l">
              <a:lnSpc>
                <a:spcPct val="100000"/>
              </a:lnSpc>
              <a:spcBef>
                <a:spcPts val="640"/>
              </a:spcBef>
              <a:spcAft>
                <a:spcPts val="0"/>
              </a:spcAft>
              <a:buClr>
                <a:schemeClr val="dk1"/>
              </a:buClr>
              <a:buSzPts val="3200"/>
              <a:buChar char="•"/>
            </a:pPr>
            <a:r>
              <a:rPr lang="en-US"/>
              <a:t>Best suitable as functionality of complex web-projects grows up</a:t>
            </a:r>
            <a:endParaRPr/>
          </a:p>
        </p:txBody>
      </p:sp>
      <p:sp>
        <p:nvSpPr>
          <p:cNvPr id="621" name="Google Shape;621;p5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22" name="Google Shape;622;p5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23" name="Google Shape;623;p5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1"/>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Strengths and Weaknesses</a:t>
            </a:r>
            <a:endParaRPr/>
          </a:p>
        </p:txBody>
      </p:sp>
      <p:sp>
        <p:nvSpPr>
          <p:cNvPr id="631" name="Google Shape;631;p51"/>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632" name="Google Shape;632;p5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633" name="Google Shape;633;p5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34" name="Google Shape;634;p51"/>
          <p:cNvSpPr/>
          <p:nvPr/>
        </p:nvSpPr>
        <p:spPr>
          <a:xfrm>
            <a:off x="912812" y="1676399"/>
            <a:ext cx="10666572" cy="3416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FDD’s strengths include:</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Simple five-step process allows for more rapid development</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Allows larger teams to move products forward with continuous success</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Leverages pre-defined development standards, so teams are able to move quickly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FDD’s weaknesses include:</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Does not work efficiently for smaller projects</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Less written documentation, which can lead to confusion</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Highly dependent on lead developers or programmers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52"/>
          <p:cNvSpPr txBox="1"/>
          <p:nvPr>
            <p:ph type="title"/>
          </p:nvPr>
        </p:nvSpPr>
        <p:spPr>
          <a:xfrm>
            <a:off x="1598612" y="609600"/>
            <a:ext cx="9527598" cy="490641"/>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5. Agile Unified Process (AUP)</a:t>
            </a:r>
            <a:endParaRPr>
              <a:solidFill>
                <a:schemeClr val="dk1"/>
              </a:solidFill>
              <a:latin typeface="Calibri"/>
              <a:ea typeface="Calibri"/>
              <a:cs typeface="Calibri"/>
              <a:sym typeface="Calibri"/>
            </a:endParaRPr>
          </a:p>
        </p:txBody>
      </p:sp>
      <p:sp>
        <p:nvSpPr>
          <p:cNvPr id="642" name="Google Shape;642;p52"/>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643" name="Google Shape;643;p5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644" name="Google Shape;644;p5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45" name="Google Shape;645;p52"/>
          <p:cNvSpPr txBox="1"/>
          <p:nvPr/>
        </p:nvSpPr>
        <p:spPr>
          <a:xfrm>
            <a:off x="761801" y="1371600"/>
            <a:ext cx="10817583" cy="55707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AUP describes a simple, easy to understand approach to developing application using agile techniques and concepts yet still remaining true to the RUP.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AUP has 7 phases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Model</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Implementation</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Test</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Deployment</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Configuration Management</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Project Management</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1" marL="45720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Calibri"/>
                <a:ea typeface="Calibri"/>
                <a:cs typeface="Calibri"/>
                <a:sym typeface="Calibri"/>
              </a:rPr>
              <a:t>Environment</a:t>
            </a: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5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RUP (Revision)</a:t>
            </a:r>
            <a:endParaRPr/>
          </a:p>
        </p:txBody>
      </p:sp>
      <p:sp>
        <p:nvSpPr>
          <p:cNvPr id="651" name="Google Shape;651;p5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52" name="Google Shape;652;p5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53" name="Google Shape;653;p5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54" name="Google Shape;654;p53"/>
          <p:cNvPicPr preferRelativeResize="0"/>
          <p:nvPr/>
        </p:nvPicPr>
        <p:blipFill rotWithShape="1">
          <a:blip r:embed="rId3">
            <a:alphaModFix/>
          </a:blip>
          <a:srcRect b="0" l="0" r="0" t="0"/>
          <a:stretch/>
        </p:blipFill>
        <p:spPr>
          <a:xfrm>
            <a:off x="4035584" y="1505672"/>
            <a:ext cx="7543800" cy="4850679"/>
          </a:xfrm>
          <a:prstGeom prst="rect">
            <a:avLst/>
          </a:prstGeom>
          <a:noFill/>
          <a:ln>
            <a:noFill/>
          </a:ln>
        </p:spPr>
      </p:pic>
      <p:sp>
        <p:nvSpPr>
          <p:cNvPr id="655" name="Google Shape;655;p53"/>
          <p:cNvSpPr/>
          <p:nvPr/>
        </p:nvSpPr>
        <p:spPr>
          <a:xfrm>
            <a:off x="150813" y="1715020"/>
            <a:ext cx="3884772" cy="452431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The unified process model is an iterative, incremental and use-case driven approach for </a:t>
            </a:r>
            <a:r>
              <a:rPr b="1" i="0" lang="en-US" sz="2400" u="none" cap="none" strike="noStrike">
                <a:solidFill>
                  <a:schemeClr val="dk1"/>
                </a:solidFill>
                <a:latin typeface="Calibri"/>
                <a:ea typeface="Calibri"/>
                <a:cs typeface="Calibri"/>
                <a:sym typeface="Calibri"/>
              </a:rPr>
              <a:t>developing</a:t>
            </a:r>
            <a:r>
              <a:rPr b="0" i="0" lang="en-US" sz="2400" u="none" cap="none" strike="noStrike">
                <a:solidFill>
                  <a:schemeClr val="dk1"/>
                </a:solidFill>
                <a:latin typeface="Calibri"/>
                <a:ea typeface="Calibri"/>
                <a:cs typeface="Calibri"/>
                <a:sym typeface="Calibri"/>
              </a:rPr>
              <a:t> software.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It consists of four phases viz. </a:t>
            </a:r>
            <a:r>
              <a:rPr b="1" i="0" lang="en-US" sz="2400" u="none" cap="none" strike="noStrike">
                <a:solidFill>
                  <a:schemeClr val="dk1"/>
                </a:solidFill>
                <a:latin typeface="Calibri"/>
                <a:ea typeface="Calibri"/>
                <a:cs typeface="Calibri"/>
                <a:sym typeface="Calibri"/>
              </a:rPr>
              <a:t>inception</a:t>
            </a:r>
            <a:r>
              <a:rPr b="0" i="0" lang="en-US" sz="2400" u="none" cap="none" strike="noStrike">
                <a:solidFill>
                  <a:schemeClr val="dk1"/>
                </a:solidFill>
                <a:latin typeface="Calibri"/>
                <a:ea typeface="Calibri"/>
                <a:cs typeface="Calibri"/>
                <a:sym typeface="Calibri"/>
              </a:rPr>
              <a:t>, </a:t>
            </a:r>
            <a:r>
              <a:rPr b="1" i="0" lang="en-US" sz="2400" u="none" cap="none" strike="noStrike">
                <a:solidFill>
                  <a:schemeClr val="dk1"/>
                </a:solidFill>
                <a:latin typeface="Calibri"/>
                <a:ea typeface="Calibri"/>
                <a:cs typeface="Calibri"/>
                <a:sym typeface="Calibri"/>
              </a:rPr>
              <a:t>elaboration</a:t>
            </a:r>
            <a:r>
              <a:rPr b="0" i="0" lang="en-US" sz="2400" u="none" cap="none" strike="noStrike">
                <a:solidFill>
                  <a:schemeClr val="dk1"/>
                </a:solidFill>
                <a:latin typeface="Calibri"/>
                <a:ea typeface="Calibri"/>
                <a:cs typeface="Calibri"/>
                <a:sym typeface="Calibri"/>
              </a:rPr>
              <a:t>, </a:t>
            </a:r>
            <a:r>
              <a:rPr b="1" i="0" lang="en-US" sz="2400" u="none" cap="none" strike="noStrike">
                <a:solidFill>
                  <a:schemeClr val="dk1"/>
                </a:solidFill>
                <a:latin typeface="Calibri"/>
                <a:ea typeface="Calibri"/>
                <a:cs typeface="Calibri"/>
                <a:sym typeface="Calibri"/>
              </a:rPr>
              <a:t>construction</a:t>
            </a:r>
            <a:r>
              <a:rPr b="0" i="0" lang="en-US" sz="2400" u="none" cap="none" strike="noStrike">
                <a:solidFill>
                  <a:schemeClr val="dk1"/>
                </a:solidFill>
                <a:latin typeface="Calibri"/>
                <a:ea typeface="Calibri"/>
                <a:cs typeface="Calibri"/>
                <a:sym typeface="Calibri"/>
              </a:rPr>
              <a:t> and </a:t>
            </a:r>
            <a:r>
              <a:rPr b="1" i="0" lang="en-US" sz="2400" u="none" cap="none" strike="noStrike">
                <a:solidFill>
                  <a:schemeClr val="dk1"/>
                </a:solidFill>
                <a:latin typeface="Calibri"/>
                <a:ea typeface="Calibri"/>
                <a:cs typeface="Calibri"/>
                <a:sym typeface="Calibri"/>
              </a:rPr>
              <a:t>transition</a:t>
            </a:r>
            <a:r>
              <a:rPr b="0" i="0" lang="en-US" sz="2400" u="none" cap="none" strike="noStrike">
                <a:solidFill>
                  <a:schemeClr val="dk1"/>
                </a:solidFill>
                <a:latin typeface="Calibri"/>
                <a:ea typeface="Calibri"/>
                <a:cs typeface="Calibri"/>
                <a:sym typeface="Calibri"/>
              </a:rPr>
              <a:t>. This process treats software </a:t>
            </a:r>
            <a:r>
              <a:rPr b="1" i="0" lang="en-US" sz="2400" u="none" cap="none" strike="noStrike">
                <a:solidFill>
                  <a:schemeClr val="dk1"/>
                </a:solidFill>
                <a:latin typeface="Calibri"/>
                <a:ea typeface="Calibri"/>
                <a:cs typeface="Calibri"/>
                <a:sym typeface="Calibri"/>
              </a:rPr>
              <a:t>development</a:t>
            </a:r>
            <a:r>
              <a:rPr b="0" i="0" lang="en-US" sz="2400" u="none" cap="none" strike="noStrike">
                <a:solidFill>
                  <a:schemeClr val="dk1"/>
                </a:solidFill>
                <a:latin typeface="Calibri"/>
                <a:ea typeface="Calibri"/>
                <a:cs typeface="Calibri"/>
                <a:sym typeface="Calibri"/>
              </a:rPr>
              <a:t> as a 'unification' of mini iterations.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5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AUP</a:t>
            </a:r>
            <a:endParaRPr/>
          </a:p>
        </p:txBody>
      </p:sp>
      <p:sp>
        <p:nvSpPr>
          <p:cNvPr id="661" name="Google Shape;661;p5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62" name="Google Shape;662;p5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63" name="Google Shape;663;p5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64" name="Google Shape;664;p54"/>
          <p:cNvPicPr preferRelativeResize="0"/>
          <p:nvPr/>
        </p:nvPicPr>
        <p:blipFill rotWithShape="1">
          <a:blip r:embed="rId3">
            <a:alphaModFix/>
          </a:blip>
          <a:srcRect b="0" l="0" r="0" t="0"/>
          <a:stretch/>
        </p:blipFill>
        <p:spPr>
          <a:xfrm>
            <a:off x="836612" y="1567883"/>
            <a:ext cx="9074152" cy="497103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5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AUP : serial nature </a:t>
            </a:r>
            <a:endParaRPr/>
          </a:p>
        </p:txBody>
      </p:sp>
      <p:sp>
        <p:nvSpPr>
          <p:cNvPr id="670" name="Google Shape;670;p55"/>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a:t>The serial nature of Agile UP is captured in its four phases :</a:t>
            </a:r>
            <a:endParaRPr/>
          </a:p>
          <a:p>
            <a:pPr indent="-154940" lvl="0" marL="342900" rtl="0" algn="l">
              <a:lnSpc>
                <a:spcPct val="100000"/>
              </a:lnSpc>
              <a:spcBef>
                <a:spcPts val="592"/>
              </a:spcBef>
              <a:spcAft>
                <a:spcPts val="0"/>
              </a:spcAft>
              <a:buClr>
                <a:schemeClr val="dk1"/>
              </a:buClr>
              <a:buSzPct val="100000"/>
              <a:buNone/>
            </a:pPr>
            <a:r>
              <a:t/>
            </a:r>
            <a:endParaRPr/>
          </a:p>
          <a:p>
            <a:pPr indent="-285750" lvl="1" marL="742950" rtl="0" algn="l">
              <a:lnSpc>
                <a:spcPct val="100000"/>
              </a:lnSpc>
              <a:spcBef>
                <a:spcPts val="518"/>
              </a:spcBef>
              <a:spcAft>
                <a:spcPts val="0"/>
              </a:spcAft>
              <a:buClr>
                <a:schemeClr val="dk1"/>
              </a:buClr>
              <a:buSzPct val="100000"/>
              <a:buChar char="–"/>
            </a:pPr>
            <a:r>
              <a:rPr lang="en-US"/>
              <a:t>Inception. The goal is to identify the initial scope of the project, a potential architecture for your system, and to obtain initial project funding and stakeholder acceptance.</a:t>
            </a:r>
            <a:endParaRPr/>
          </a:p>
          <a:p>
            <a:pPr indent="-285750" lvl="1" marL="742950" rtl="0" algn="l">
              <a:lnSpc>
                <a:spcPct val="100000"/>
              </a:lnSpc>
              <a:spcBef>
                <a:spcPts val="518"/>
              </a:spcBef>
              <a:spcAft>
                <a:spcPts val="0"/>
              </a:spcAft>
              <a:buClr>
                <a:schemeClr val="dk1"/>
              </a:buClr>
              <a:buSzPct val="100000"/>
              <a:buChar char="–"/>
            </a:pPr>
            <a:r>
              <a:rPr lang="en-US"/>
              <a:t>Elaboration. The goal is to prove the architecture of the system.</a:t>
            </a:r>
            <a:endParaRPr/>
          </a:p>
          <a:p>
            <a:pPr indent="-285750" lvl="1" marL="742950" rtl="0" algn="l">
              <a:lnSpc>
                <a:spcPct val="100000"/>
              </a:lnSpc>
              <a:spcBef>
                <a:spcPts val="518"/>
              </a:spcBef>
              <a:spcAft>
                <a:spcPts val="0"/>
              </a:spcAft>
              <a:buClr>
                <a:schemeClr val="dk1"/>
              </a:buClr>
              <a:buSzPct val="100000"/>
              <a:buChar char="–"/>
            </a:pPr>
            <a:r>
              <a:rPr lang="en-US"/>
              <a:t>Construction. The goal is to build working software on a regular, incremental basis which meets the highest-priority needs of your project stakeholders.</a:t>
            </a:r>
            <a:endParaRPr/>
          </a:p>
          <a:p>
            <a:pPr indent="-285750" lvl="1" marL="742950" rtl="0" algn="l">
              <a:lnSpc>
                <a:spcPct val="100000"/>
              </a:lnSpc>
              <a:spcBef>
                <a:spcPts val="518"/>
              </a:spcBef>
              <a:spcAft>
                <a:spcPts val="0"/>
              </a:spcAft>
              <a:buClr>
                <a:schemeClr val="dk1"/>
              </a:buClr>
              <a:buSzPct val="100000"/>
              <a:buChar char="–"/>
            </a:pPr>
            <a:r>
              <a:rPr lang="en-US"/>
              <a:t>Transition. The goal is to validate and deploy your system into your production environment.</a:t>
            </a:r>
            <a:endParaRPr/>
          </a:p>
        </p:txBody>
      </p:sp>
      <p:sp>
        <p:nvSpPr>
          <p:cNvPr id="671" name="Google Shape;671;p5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72" name="Google Shape;672;p5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73" name="Google Shape;673;p5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5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Iterative in AUP</a:t>
            </a:r>
            <a:endParaRPr/>
          </a:p>
        </p:txBody>
      </p:sp>
      <p:sp>
        <p:nvSpPr>
          <p:cNvPr id="679" name="Google Shape;679;p56"/>
          <p:cNvSpPr txBox="1"/>
          <p:nvPr>
            <p:ph idx="1" type="body"/>
          </p:nvPr>
        </p:nvSpPr>
        <p:spPr>
          <a:xfrm>
            <a:off x="609441" y="1600201"/>
            <a:ext cx="10969943" cy="5121275"/>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l">
              <a:lnSpc>
                <a:spcPct val="100000"/>
              </a:lnSpc>
              <a:spcBef>
                <a:spcPts val="0"/>
              </a:spcBef>
              <a:spcAft>
                <a:spcPts val="0"/>
              </a:spcAft>
              <a:buClr>
                <a:schemeClr val="dk1"/>
              </a:buClr>
              <a:buSzPct val="100000"/>
              <a:buChar char="•"/>
            </a:pPr>
            <a:r>
              <a:rPr lang="en-US"/>
              <a:t>The disciplines are:</a:t>
            </a:r>
            <a:endParaRPr/>
          </a:p>
          <a:p>
            <a:pPr indent="-285750" lvl="1" marL="742950" rtl="0" algn="l">
              <a:lnSpc>
                <a:spcPct val="100000"/>
              </a:lnSpc>
              <a:spcBef>
                <a:spcPts val="400"/>
              </a:spcBef>
              <a:spcAft>
                <a:spcPts val="0"/>
              </a:spcAft>
              <a:buClr>
                <a:schemeClr val="dk1"/>
              </a:buClr>
              <a:buSzPct val="100000"/>
              <a:buChar char="–"/>
            </a:pPr>
            <a:r>
              <a:rPr b="1" lang="en-US" sz="3200"/>
              <a:t>Model</a:t>
            </a:r>
            <a:r>
              <a:rPr lang="en-US" sz="3200"/>
              <a:t>. understand the business of the organization, the problem domain being addressed by the project, and to identify a viable solution to address the problem domain.</a:t>
            </a:r>
            <a:endParaRPr/>
          </a:p>
          <a:p>
            <a:pPr indent="-285750" lvl="1" marL="742950" rtl="0" algn="l">
              <a:lnSpc>
                <a:spcPct val="100000"/>
              </a:lnSpc>
              <a:spcBef>
                <a:spcPts val="400"/>
              </a:spcBef>
              <a:spcAft>
                <a:spcPts val="0"/>
              </a:spcAft>
              <a:buClr>
                <a:schemeClr val="dk1"/>
              </a:buClr>
              <a:buSzPct val="100000"/>
              <a:buChar char="–"/>
            </a:pPr>
            <a:r>
              <a:rPr b="1" lang="en-US" sz="3200"/>
              <a:t>Implementation</a:t>
            </a:r>
            <a:r>
              <a:rPr lang="en-US" sz="3200"/>
              <a:t>. : transform your model(s) into executable code and to perform a basic level of testing, in particular unit testing.</a:t>
            </a:r>
            <a:endParaRPr/>
          </a:p>
          <a:p>
            <a:pPr indent="-285750" lvl="1" marL="742950" rtl="0" algn="l">
              <a:lnSpc>
                <a:spcPct val="100000"/>
              </a:lnSpc>
              <a:spcBef>
                <a:spcPts val="400"/>
              </a:spcBef>
              <a:spcAft>
                <a:spcPts val="0"/>
              </a:spcAft>
              <a:buClr>
                <a:schemeClr val="dk1"/>
              </a:buClr>
              <a:buSzPct val="100000"/>
              <a:buChar char="–"/>
            </a:pPr>
            <a:r>
              <a:rPr b="1" lang="en-US" sz="3200"/>
              <a:t>Test</a:t>
            </a:r>
            <a:r>
              <a:rPr lang="en-US" sz="3200"/>
              <a:t>. : perform an objective evaluation to ensure quality. This includes finding defects, validating that the system works as designed, and verifying that the requirements are met.</a:t>
            </a:r>
            <a:endParaRPr/>
          </a:p>
          <a:p>
            <a:pPr indent="-285750" lvl="1" marL="742950" rtl="0" algn="l">
              <a:lnSpc>
                <a:spcPct val="100000"/>
              </a:lnSpc>
              <a:spcBef>
                <a:spcPts val="400"/>
              </a:spcBef>
              <a:spcAft>
                <a:spcPts val="0"/>
              </a:spcAft>
              <a:buClr>
                <a:schemeClr val="dk1"/>
              </a:buClr>
              <a:buSzPct val="100000"/>
              <a:buChar char="–"/>
            </a:pPr>
            <a:r>
              <a:rPr b="1" lang="en-US" sz="3200"/>
              <a:t>Deployment</a:t>
            </a:r>
            <a:r>
              <a:rPr lang="en-US" sz="3200"/>
              <a:t>. The goal of this discipline is to plan for the delivery of the system and to execute the plan to make the system available to end users.</a:t>
            </a:r>
            <a:endParaRPr/>
          </a:p>
          <a:p>
            <a:pPr indent="-285750" lvl="1" marL="742950" rtl="0" algn="l">
              <a:lnSpc>
                <a:spcPct val="100000"/>
              </a:lnSpc>
              <a:spcBef>
                <a:spcPts val="400"/>
              </a:spcBef>
              <a:spcAft>
                <a:spcPts val="0"/>
              </a:spcAft>
              <a:buClr>
                <a:schemeClr val="dk1"/>
              </a:buClr>
              <a:buSzPct val="100000"/>
              <a:buChar char="–"/>
            </a:pPr>
            <a:r>
              <a:rPr b="1" lang="en-US" sz="3200"/>
              <a:t>Configuration Management</a:t>
            </a:r>
            <a:r>
              <a:rPr lang="en-US" sz="3200"/>
              <a:t>. The goal of this discipline is to manage access to your project artifacts. This includes not only tracking artifact versions over time but also controlling and managing changes to them.</a:t>
            </a:r>
            <a:endParaRPr/>
          </a:p>
          <a:p>
            <a:pPr indent="-285750" lvl="1" marL="742950" rtl="0" algn="l">
              <a:lnSpc>
                <a:spcPct val="100000"/>
              </a:lnSpc>
              <a:spcBef>
                <a:spcPts val="400"/>
              </a:spcBef>
              <a:spcAft>
                <a:spcPts val="0"/>
              </a:spcAft>
              <a:buClr>
                <a:schemeClr val="dk1"/>
              </a:buClr>
              <a:buSzPct val="100000"/>
              <a:buChar char="–"/>
            </a:pPr>
            <a:r>
              <a:rPr b="1" lang="en-US" sz="3200"/>
              <a:t>Project Management</a:t>
            </a:r>
            <a:r>
              <a:rPr lang="en-US" sz="3200"/>
              <a:t>. The goal of this discipline is to direct the activities that takes place on the project. This includes managing risks, and coordinating with people and systems to be sure that it is delivered on time and within budget.</a:t>
            </a:r>
            <a:endParaRPr/>
          </a:p>
          <a:p>
            <a:pPr indent="-285750" lvl="1" marL="742950" rtl="0" algn="l">
              <a:lnSpc>
                <a:spcPct val="100000"/>
              </a:lnSpc>
              <a:spcBef>
                <a:spcPts val="400"/>
              </a:spcBef>
              <a:spcAft>
                <a:spcPts val="0"/>
              </a:spcAft>
              <a:buClr>
                <a:schemeClr val="dk1"/>
              </a:buClr>
              <a:buSzPct val="100000"/>
              <a:buChar char="–"/>
            </a:pPr>
            <a:r>
              <a:rPr b="1" lang="en-US" sz="3200"/>
              <a:t>Environment</a:t>
            </a:r>
            <a:r>
              <a:rPr lang="en-US" sz="3200"/>
              <a:t>. The goal of this discipline is to support the rest of the effort by ensuring that the proper process, guidance (standards and guidelines), and tools (hardware, software, etc.) are available for the team as needed.</a:t>
            </a:r>
            <a:endParaRPr/>
          </a:p>
          <a:p>
            <a:pPr indent="-215900" lvl="0" marL="342900" rtl="0" algn="l">
              <a:lnSpc>
                <a:spcPct val="100000"/>
              </a:lnSpc>
              <a:spcBef>
                <a:spcPts val="400"/>
              </a:spcBef>
              <a:spcAft>
                <a:spcPts val="0"/>
              </a:spcAft>
              <a:buClr>
                <a:schemeClr val="dk1"/>
              </a:buClr>
              <a:buSzPct val="100000"/>
              <a:buNone/>
            </a:pPr>
            <a:r>
              <a:t/>
            </a:r>
            <a:endParaRPr/>
          </a:p>
        </p:txBody>
      </p:sp>
      <p:sp>
        <p:nvSpPr>
          <p:cNvPr id="680" name="Google Shape;680;p5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81" name="Google Shape;681;p5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82" name="Google Shape;682;p5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7"/>
          <p:cNvSpPr txBox="1"/>
          <p:nvPr>
            <p:ph type="title"/>
          </p:nvPr>
        </p:nvSpPr>
        <p:spPr>
          <a:xfrm>
            <a:off x="1522412" y="274638"/>
            <a:ext cx="10056972"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Delivering Incremental Releases Over Time</a:t>
            </a:r>
            <a:endParaRPr/>
          </a:p>
        </p:txBody>
      </p:sp>
      <p:sp>
        <p:nvSpPr>
          <p:cNvPr id="688" name="Google Shape;688;p5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689" name="Google Shape;689;p5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690" name="Google Shape;690;p5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691" name="Google Shape;691;p57"/>
          <p:cNvPicPr preferRelativeResize="0"/>
          <p:nvPr/>
        </p:nvPicPr>
        <p:blipFill rotWithShape="1">
          <a:blip r:embed="rId3">
            <a:alphaModFix/>
          </a:blip>
          <a:srcRect b="0" l="0" r="0" t="0"/>
          <a:stretch/>
        </p:blipFill>
        <p:spPr>
          <a:xfrm>
            <a:off x="1065212" y="1981200"/>
            <a:ext cx="9849632" cy="1781175"/>
          </a:xfrm>
          <a:prstGeom prst="rect">
            <a:avLst/>
          </a:prstGeom>
          <a:noFill/>
          <a:ln>
            <a:noFill/>
          </a:ln>
        </p:spPr>
      </p:pic>
      <p:sp>
        <p:nvSpPr>
          <p:cNvPr id="692" name="Google Shape;692;p57"/>
          <p:cNvSpPr/>
          <p:nvPr/>
        </p:nvSpPr>
        <p:spPr>
          <a:xfrm>
            <a:off x="1049110" y="4325937"/>
            <a:ext cx="10074502"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libri"/>
                <a:ea typeface="Calibri"/>
                <a:cs typeface="Calibri"/>
                <a:sym typeface="Calibri"/>
              </a:rPr>
              <a:t>Instead of the "big bang" approach where you deliver software all at once you instead release it into production in portions (e.g. version 1, then version 2, and so on).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5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Agile Unified Process Goals</a:t>
            </a:r>
            <a:endParaRPr>
              <a:latin typeface="Calibri"/>
              <a:ea typeface="Calibri"/>
              <a:cs typeface="Calibri"/>
              <a:sym typeface="Calibri"/>
            </a:endParaRPr>
          </a:p>
        </p:txBody>
      </p:sp>
      <p:sp>
        <p:nvSpPr>
          <p:cNvPr id="698" name="Google Shape;698;p58"/>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fontScale="77500" lnSpcReduction="20000"/>
          </a:bodyPr>
          <a:lstStyle/>
          <a:p>
            <a:pPr indent="-342931" lvl="0" marL="342900" rtl="0" algn="l">
              <a:lnSpc>
                <a:spcPct val="100000"/>
              </a:lnSpc>
              <a:spcBef>
                <a:spcPts val="0"/>
              </a:spcBef>
              <a:spcAft>
                <a:spcPts val="0"/>
              </a:spcAft>
              <a:buClr>
                <a:schemeClr val="dk1"/>
              </a:buClr>
              <a:buSzPct val="100000"/>
              <a:buChar char="•"/>
            </a:pPr>
            <a:r>
              <a:rPr lang="en-US" sz="3100"/>
              <a:t>Stakeholders focus on the problem, solution, and constraints (visioning workshops).</a:t>
            </a:r>
            <a:endParaRPr/>
          </a:p>
          <a:p>
            <a:pPr indent="-342931" lvl="0" marL="342900" rtl="0" algn="l">
              <a:lnSpc>
                <a:spcPct val="100000"/>
              </a:lnSpc>
              <a:spcBef>
                <a:spcPts val="480"/>
              </a:spcBef>
              <a:spcAft>
                <a:spcPts val="0"/>
              </a:spcAft>
              <a:buClr>
                <a:schemeClr val="dk1"/>
              </a:buClr>
              <a:buSzPct val="100000"/>
              <a:buChar char="•"/>
            </a:pPr>
            <a:r>
              <a:rPr lang="en-US" sz="3100"/>
              <a:t>Users focus on their needs and product features at a high level (requirements workshops).</a:t>
            </a:r>
            <a:endParaRPr/>
          </a:p>
          <a:p>
            <a:pPr indent="-342931" lvl="0" marL="342900" rtl="0" algn="l">
              <a:lnSpc>
                <a:spcPct val="100000"/>
              </a:lnSpc>
              <a:spcBef>
                <a:spcPts val="480"/>
              </a:spcBef>
              <a:spcAft>
                <a:spcPts val="0"/>
              </a:spcAft>
              <a:buClr>
                <a:schemeClr val="dk1"/>
              </a:buClr>
              <a:buSzPct val="100000"/>
              <a:buChar char="•"/>
            </a:pPr>
            <a:r>
              <a:rPr lang="en-US" sz="3100"/>
              <a:t>The stakeholders and users focus on establishing the business justification for the product and project.</a:t>
            </a:r>
            <a:endParaRPr/>
          </a:p>
          <a:p>
            <a:pPr indent="-342931" lvl="0" marL="342900" rtl="0" algn="l">
              <a:lnSpc>
                <a:spcPct val="100000"/>
              </a:lnSpc>
              <a:spcBef>
                <a:spcPts val="480"/>
              </a:spcBef>
              <a:spcAft>
                <a:spcPts val="0"/>
              </a:spcAft>
              <a:buClr>
                <a:schemeClr val="dk1"/>
              </a:buClr>
              <a:buSzPct val="100000"/>
              <a:buChar char="•"/>
            </a:pPr>
            <a:r>
              <a:rPr lang="en-US" sz="3100"/>
              <a:t>The users and software development team focus on establishing the technology justification for the product and project.</a:t>
            </a:r>
            <a:endParaRPr/>
          </a:p>
          <a:p>
            <a:pPr indent="-342931" lvl="0" marL="342900" rtl="0" algn="l">
              <a:lnSpc>
                <a:spcPct val="100000"/>
              </a:lnSpc>
              <a:spcBef>
                <a:spcPts val="480"/>
              </a:spcBef>
              <a:spcAft>
                <a:spcPts val="0"/>
              </a:spcAft>
              <a:buClr>
                <a:schemeClr val="dk1"/>
              </a:buClr>
              <a:buSzPct val="100000"/>
              <a:buChar char="•"/>
            </a:pPr>
            <a:r>
              <a:rPr lang="en-US" sz="3100"/>
              <a:t>The team (software development team, stakeholders, and users) focus on prioritizing risks and opportunities (road-mapping workshops).</a:t>
            </a:r>
            <a:endParaRPr/>
          </a:p>
          <a:p>
            <a:pPr indent="-342931" lvl="0" marL="342900" rtl="0" algn="l">
              <a:lnSpc>
                <a:spcPct val="100000"/>
              </a:lnSpc>
              <a:spcBef>
                <a:spcPts val="480"/>
              </a:spcBef>
              <a:spcAft>
                <a:spcPts val="0"/>
              </a:spcAft>
              <a:buClr>
                <a:schemeClr val="dk1"/>
              </a:buClr>
              <a:buSzPct val="100000"/>
              <a:buChar char="•"/>
            </a:pPr>
            <a:r>
              <a:rPr lang="en-US" sz="3100"/>
              <a:t>The team focuses on relating product features to Execute (Innovation) goals and objectives in the project roadmap (road-mapping workshops).</a:t>
            </a:r>
            <a:endParaRPr/>
          </a:p>
          <a:p>
            <a:pPr indent="-342931" lvl="0" marL="342900" rtl="0" algn="l">
              <a:lnSpc>
                <a:spcPct val="100000"/>
              </a:lnSpc>
              <a:spcBef>
                <a:spcPts val="480"/>
              </a:spcBef>
              <a:spcAft>
                <a:spcPts val="0"/>
              </a:spcAft>
              <a:buClr>
                <a:schemeClr val="dk1"/>
              </a:buClr>
              <a:buSzPct val="100000"/>
              <a:buChar char="•"/>
            </a:pPr>
            <a:r>
              <a:rPr lang="en-US" sz="3100"/>
              <a:t>The team establishes the development infrastructure.</a:t>
            </a:r>
            <a:endParaRPr/>
          </a:p>
          <a:p>
            <a:pPr indent="-185420" lvl="0" marL="342900" rtl="0" algn="l">
              <a:lnSpc>
                <a:spcPct val="100000"/>
              </a:lnSpc>
              <a:spcBef>
                <a:spcPts val="496"/>
              </a:spcBef>
              <a:spcAft>
                <a:spcPts val="0"/>
              </a:spcAft>
              <a:buClr>
                <a:schemeClr val="dk1"/>
              </a:buClr>
              <a:buSzPct val="100000"/>
              <a:buNone/>
            </a:pPr>
            <a:r>
              <a:t/>
            </a:r>
            <a:endParaRPr/>
          </a:p>
        </p:txBody>
      </p:sp>
      <p:sp>
        <p:nvSpPr>
          <p:cNvPr id="699" name="Google Shape;699;p5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00" name="Google Shape;700;p5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01" name="Google Shape;701;p5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5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Agile Recommendations </a:t>
            </a:r>
            <a:endParaRPr/>
          </a:p>
        </p:txBody>
      </p:sp>
      <p:sp>
        <p:nvSpPr>
          <p:cNvPr id="707" name="Google Shape;707;p59"/>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sz="2800"/>
              <a:t>If you are a lone programmer, use the XP practices that are suitable for you.</a:t>
            </a:r>
            <a:endParaRPr/>
          </a:p>
          <a:p>
            <a:pPr indent="-342900" lvl="0" marL="342900" rtl="0" algn="l">
              <a:lnSpc>
                <a:spcPct val="100000"/>
              </a:lnSpc>
              <a:spcBef>
                <a:spcPts val="518"/>
              </a:spcBef>
              <a:spcAft>
                <a:spcPts val="0"/>
              </a:spcAft>
              <a:buClr>
                <a:schemeClr val="dk1"/>
              </a:buClr>
              <a:buSzPct val="100000"/>
              <a:buChar char="•"/>
            </a:pPr>
            <a:r>
              <a:rPr lang="en-US" sz="2800"/>
              <a:t>If you are a small team (two to eight people), consider using XP and introducing XP practices in small bunches, each bunch every two to three weeks.</a:t>
            </a:r>
            <a:endParaRPr/>
          </a:p>
          <a:p>
            <a:pPr indent="-342900" lvl="0" marL="342900" rtl="0" algn="l">
              <a:lnSpc>
                <a:spcPct val="100000"/>
              </a:lnSpc>
              <a:spcBef>
                <a:spcPts val="518"/>
              </a:spcBef>
              <a:spcAft>
                <a:spcPts val="0"/>
              </a:spcAft>
              <a:buClr>
                <a:schemeClr val="dk1"/>
              </a:buClr>
              <a:buSzPct val="100000"/>
              <a:buChar char="•"/>
            </a:pPr>
            <a:r>
              <a:rPr lang="en-US" sz="2800"/>
              <a:t>If you are in charge of a bigger team (eight to 20), consider using Scrum or Crystal as a high-level process "container," together with the XP practices that you deem sensible to use in your project.</a:t>
            </a:r>
            <a:endParaRPr/>
          </a:p>
          <a:p>
            <a:pPr indent="-342900" lvl="0" marL="342900" rtl="0" algn="l">
              <a:lnSpc>
                <a:spcPct val="100000"/>
              </a:lnSpc>
              <a:spcBef>
                <a:spcPts val="518"/>
              </a:spcBef>
              <a:spcAft>
                <a:spcPts val="0"/>
              </a:spcAft>
              <a:buClr>
                <a:schemeClr val="dk1"/>
              </a:buClr>
              <a:buSzPct val="100000"/>
              <a:buChar char="•"/>
            </a:pPr>
            <a:r>
              <a:rPr lang="en-US" sz="2800"/>
              <a:t>If you don't want to give up what you were taught (and maybe you are doing well) about OO modeling or code ownership, consider FDD, regardless of the size of your team.</a:t>
            </a:r>
            <a:endParaRPr/>
          </a:p>
          <a:p>
            <a:pPr indent="-342900" lvl="0" marL="342900" rtl="0" algn="l">
              <a:lnSpc>
                <a:spcPct val="100000"/>
              </a:lnSpc>
              <a:spcBef>
                <a:spcPts val="518"/>
              </a:spcBef>
              <a:spcAft>
                <a:spcPts val="0"/>
              </a:spcAft>
              <a:buClr>
                <a:schemeClr val="dk1"/>
              </a:buClr>
              <a:buSzPct val="100000"/>
              <a:buChar char="•"/>
            </a:pPr>
            <a:r>
              <a:rPr lang="en-US" sz="2800"/>
              <a:t>If the team is even bigger than 20 people, again consider Scrum, Crystal, or FDD, depending on your needs and preferences.</a:t>
            </a:r>
            <a:endParaRPr/>
          </a:p>
          <a:p>
            <a:pPr indent="-178435" lvl="0" marL="342900" rtl="0" algn="l">
              <a:lnSpc>
                <a:spcPct val="100000"/>
              </a:lnSpc>
              <a:spcBef>
                <a:spcPts val="518"/>
              </a:spcBef>
              <a:spcAft>
                <a:spcPts val="0"/>
              </a:spcAft>
              <a:buClr>
                <a:schemeClr val="dk1"/>
              </a:buClr>
              <a:buSzPct val="100000"/>
              <a:buNone/>
            </a:pPr>
            <a:r>
              <a:t/>
            </a:r>
            <a:endParaRPr sz="2800"/>
          </a:p>
        </p:txBody>
      </p:sp>
      <p:sp>
        <p:nvSpPr>
          <p:cNvPr id="708" name="Google Shape;708;p5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09" name="Google Shape;709;p5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10" name="Google Shape;710;p5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6"/>
          <p:cNvSpPr txBox="1"/>
          <p:nvPr>
            <p:ph type="title"/>
          </p:nvPr>
        </p:nvSpPr>
        <p:spPr>
          <a:xfrm>
            <a:off x="1464286" y="533400"/>
            <a:ext cx="10488917" cy="1049899"/>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Traditional Process model vs Agile                                    </a:t>
            </a:r>
            <a:br>
              <a:rPr lang="en-US">
                <a:latin typeface="Calibri"/>
                <a:ea typeface="Calibri"/>
                <a:cs typeface="Calibri"/>
                <a:sym typeface="Calibri"/>
              </a:rPr>
            </a:br>
            <a:endParaRPr>
              <a:latin typeface="Calibri"/>
              <a:ea typeface="Calibri"/>
              <a:cs typeface="Calibri"/>
              <a:sym typeface="Calibri"/>
            </a:endParaRPr>
          </a:p>
        </p:txBody>
      </p:sp>
      <p:sp>
        <p:nvSpPr>
          <p:cNvPr id="158" name="Google Shape;158;p6"/>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159" name="Google Shape;159;p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id="160" name="Google Shape;160;p6"/>
          <p:cNvPicPr preferRelativeResize="0"/>
          <p:nvPr/>
        </p:nvPicPr>
        <p:blipFill rotWithShape="1">
          <a:blip r:embed="rId3">
            <a:alphaModFix/>
          </a:blip>
          <a:srcRect b="0" l="0" r="0" t="0"/>
          <a:stretch/>
        </p:blipFill>
        <p:spPr>
          <a:xfrm>
            <a:off x="195019" y="287422"/>
            <a:ext cx="1269267" cy="1313255"/>
          </a:xfrm>
          <a:prstGeom prst="rect">
            <a:avLst/>
          </a:prstGeom>
          <a:noFill/>
          <a:ln>
            <a:noFill/>
          </a:ln>
        </p:spPr>
      </p:pic>
      <p:sp>
        <p:nvSpPr>
          <p:cNvPr id="161" name="Google Shape;161;p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pic>
        <p:nvPicPr>
          <p:cNvPr id="162" name="Google Shape;162;p6"/>
          <p:cNvPicPr preferRelativeResize="0"/>
          <p:nvPr>
            <p:ph idx="1" type="body"/>
          </p:nvPr>
        </p:nvPicPr>
        <p:blipFill rotWithShape="1">
          <a:blip r:embed="rId4">
            <a:alphaModFix/>
          </a:blip>
          <a:srcRect b="11110" l="15954" r="6142" t="11761"/>
          <a:stretch/>
        </p:blipFill>
        <p:spPr>
          <a:xfrm>
            <a:off x="1751012" y="1583299"/>
            <a:ext cx="9448800" cy="4773051"/>
          </a:xfrm>
          <a:prstGeom prst="rect">
            <a:avLst/>
          </a:prstGeom>
          <a:noFill/>
          <a:ln cap="sq" cmpd="sng" w="381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6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Benefits of Using Agile</a:t>
            </a:r>
            <a:endParaRPr/>
          </a:p>
        </p:txBody>
      </p:sp>
      <p:sp>
        <p:nvSpPr>
          <p:cNvPr id="716" name="Google Shape;716;p60"/>
          <p:cNvSpPr txBox="1"/>
          <p:nvPr>
            <p:ph idx="1" type="body"/>
          </p:nvPr>
        </p:nvSpPr>
        <p:spPr>
          <a:xfrm>
            <a:off x="1522412" y="1600201"/>
            <a:ext cx="10056972" cy="4525963"/>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lnSpc>
                <a:spcPct val="100000"/>
              </a:lnSpc>
              <a:spcBef>
                <a:spcPts val="0"/>
              </a:spcBef>
              <a:spcAft>
                <a:spcPts val="0"/>
              </a:spcAft>
              <a:buClr>
                <a:schemeClr val="dk1"/>
              </a:buClr>
              <a:buSzPct val="100000"/>
              <a:buChar char="•"/>
            </a:pPr>
            <a:r>
              <a:rPr lang="en-US"/>
              <a:t>Is a very realistic approach to software development.</a:t>
            </a:r>
            <a:endParaRPr/>
          </a:p>
          <a:p>
            <a:pPr indent="-342900" lvl="0" marL="342900" rtl="0" algn="l">
              <a:lnSpc>
                <a:spcPct val="100000"/>
              </a:lnSpc>
              <a:spcBef>
                <a:spcPts val="448"/>
              </a:spcBef>
              <a:spcAft>
                <a:spcPts val="0"/>
              </a:spcAft>
              <a:buClr>
                <a:schemeClr val="dk1"/>
              </a:buClr>
              <a:buSzPct val="100000"/>
              <a:buChar char="•"/>
            </a:pPr>
            <a:r>
              <a:rPr lang="en-US"/>
              <a:t>Promotes teamwork and cross training.</a:t>
            </a:r>
            <a:endParaRPr/>
          </a:p>
          <a:p>
            <a:pPr indent="-342900" lvl="0" marL="342900" rtl="0" algn="l">
              <a:lnSpc>
                <a:spcPct val="100000"/>
              </a:lnSpc>
              <a:spcBef>
                <a:spcPts val="448"/>
              </a:spcBef>
              <a:spcAft>
                <a:spcPts val="0"/>
              </a:spcAft>
              <a:buClr>
                <a:schemeClr val="dk1"/>
              </a:buClr>
              <a:buSzPct val="100000"/>
              <a:buChar char="•"/>
            </a:pPr>
            <a:r>
              <a:rPr lang="en-US"/>
              <a:t>Functionality can be developed rapidly and demonstrated.</a:t>
            </a:r>
            <a:endParaRPr/>
          </a:p>
          <a:p>
            <a:pPr indent="-342900" lvl="0" marL="342900" rtl="0" algn="l">
              <a:lnSpc>
                <a:spcPct val="100000"/>
              </a:lnSpc>
              <a:spcBef>
                <a:spcPts val="448"/>
              </a:spcBef>
              <a:spcAft>
                <a:spcPts val="0"/>
              </a:spcAft>
              <a:buClr>
                <a:schemeClr val="dk1"/>
              </a:buClr>
              <a:buSzPct val="100000"/>
              <a:buChar char="•"/>
            </a:pPr>
            <a:r>
              <a:rPr lang="en-US"/>
              <a:t>Resource requirements are minimum.</a:t>
            </a:r>
            <a:endParaRPr/>
          </a:p>
          <a:p>
            <a:pPr indent="-342900" lvl="0" marL="342900" rtl="0" algn="l">
              <a:lnSpc>
                <a:spcPct val="100000"/>
              </a:lnSpc>
              <a:spcBef>
                <a:spcPts val="448"/>
              </a:spcBef>
              <a:spcAft>
                <a:spcPts val="0"/>
              </a:spcAft>
              <a:buClr>
                <a:schemeClr val="dk1"/>
              </a:buClr>
              <a:buSzPct val="100000"/>
              <a:buChar char="•"/>
            </a:pPr>
            <a:r>
              <a:rPr lang="en-US"/>
              <a:t>Suitable for fixed or changing requirements</a:t>
            </a:r>
            <a:endParaRPr/>
          </a:p>
          <a:p>
            <a:pPr indent="-342900" lvl="0" marL="342900" rtl="0" algn="l">
              <a:lnSpc>
                <a:spcPct val="100000"/>
              </a:lnSpc>
              <a:spcBef>
                <a:spcPts val="448"/>
              </a:spcBef>
              <a:spcAft>
                <a:spcPts val="0"/>
              </a:spcAft>
              <a:buClr>
                <a:schemeClr val="dk1"/>
              </a:buClr>
              <a:buSzPct val="100000"/>
              <a:buChar char="•"/>
            </a:pPr>
            <a:r>
              <a:rPr lang="en-US"/>
              <a:t>Delivers early partial working solutions.</a:t>
            </a:r>
            <a:endParaRPr/>
          </a:p>
          <a:p>
            <a:pPr indent="-342900" lvl="0" marL="342900" rtl="0" algn="l">
              <a:lnSpc>
                <a:spcPct val="100000"/>
              </a:lnSpc>
              <a:spcBef>
                <a:spcPts val="448"/>
              </a:spcBef>
              <a:spcAft>
                <a:spcPts val="0"/>
              </a:spcAft>
              <a:buClr>
                <a:schemeClr val="dk1"/>
              </a:buClr>
              <a:buSzPct val="100000"/>
              <a:buChar char="•"/>
            </a:pPr>
            <a:r>
              <a:rPr lang="en-US"/>
              <a:t>Good model for environments that change steadily.</a:t>
            </a:r>
            <a:endParaRPr/>
          </a:p>
          <a:p>
            <a:pPr indent="-342900" lvl="0" marL="342900" rtl="0" algn="l">
              <a:lnSpc>
                <a:spcPct val="100000"/>
              </a:lnSpc>
              <a:spcBef>
                <a:spcPts val="448"/>
              </a:spcBef>
              <a:spcAft>
                <a:spcPts val="0"/>
              </a:spcAft>
              <a:buClr>
                <a:schemeClr val="dk1"/>
              </a:buClr>
              <a:buSzPct val="100000"/>
              <a:buChar char="•"/>
            </a:pPr>
            <a:r>
              <a:rPr lang="en-US"/>
              <a:t>Minimal rules, documentation easily employed.</a:t>
            </a:r>
            <a:endParaRPr/>
          </a:p>
          <a:p>
            <a:pPr indent="-342900" lvl="0" marL="342900" rtl="0" algn="l">
              <a:lnSpc>
                <a:spcPct val="100000"/>
              </a:lnSpc>
              <a:spcBef>
                <a:spcPts val="448"/>
              </a:spcBef>
              <a:spcAft>
                <a:spcPts val="0"/>
              </a:spcAft>
              <a:buClr>
                <a:schemeClr val="dk1"/>
              </a:buClr>
              <a:buSzPct val="100000"/>
              <a:buChar char="•"/>
            </a:pPr>
            <a:r>
              <a:rPr lang="en-US"/>
              <a:t>Enables concurrent development and delivery within an overall planned context.</a:t>
            </a:r>
            <a:endParaRPr/>
          </a:p>
          <a:p>
            <a:pPr indent="-342900" lvl="0" marL="342900" rtl="0" algn="l">
              <a:lnSpc>
                <a:spcPct val="100000"/>
              </a:lnSpc>
              <a:spcBef>
                <a:spcPts val="448"/>
              </a:spcBef>
              <a:spcAft>
                <a:spcPts val="0"/>
              </a:spcAft>
              <a:buClr>
                <a:schemeClr val="dk1"/>
              </a:buClr>
              <a:buSzPct val="100000"/>
              <a:buChar char="•"/>
            </a:pPr>
            <a:r>
              <a:rPr lang="en-US"/>
              <a:t>Little or no planning required.</a:t>
            </a:r>
            <a:endParaRPr/>
          </a:p>
          <a:p>
            <a:pPr indent="-342900" lvl="0" marL="342900" rtl="0" algn="l">
              <a:lnSpc>
                <a:spcPct val="100000"/>
              </a:lnSpc>
              <a:spcBef>
                <a:spcPts val="448"/>
              </a:spcBef>
              <a:spcAft>
                <a:spcPts val="0"/>
              </a:spcAft>
              <a:buClr>
                <a:schemeClr val="dk1"/>
              </a:buClr>
              <a:buSzPct val="100000"/>
              <a:buChar char="•"/>
            </a:pPr>
            <a:r>
              <a:rPr lang="en-US"/>
              <a:t>Easy to manage.</a:t>
            </a:r>
            <a:endParaRPr/>
          </a:p>
          <a:p>
            <a:pPr indent="-342900" lvl="0" marL="342900" rtl="0" algn="l">
              <a:lnSpc>
                <a:spcPct val="100000"/>
              </a:lnSpc>
              <a:spcBef>
                <a:spcPts val="448"/>
              </a:spcBef>
              <a:spcAft>
                <a:spcPts val="0"/>
              </a:spcAft>
              <a:buClr>
                <a:schemeClr val="dk1"/>
              </a:buClr>
              <a:buSzPct val="100000"/>
              <a:buChar char="•"/>
            </a:pPr>
            <a:r>
              <a:rPr lang="en-US"/>
              <a:t>Gives flexibility to developers.</a:t>
            </a:r>
            <a:endParaRPr/>
          </a:p>
          <a:p>
            <a:pPr indent="-200660" lvl="0" marL="342900" rtl="0" algn="l">
              <a:lnSpc>
                <a:spcPct val="100000"/>
              </a:lnSpc>
              <a:spcBef>
                <a:spcPts val="448"/>
              </a:spcBef>
              <a:spcAft>
                <a:spcPts val="0"/>
              </a:spcAft>
              <a:buClr>
                <a:schemeClr val="dk1"/>
              </a:buClr>
              <a:buSzPct val="100000"/>
              <a:buNone/>
            </a:pPr>
            <a:r>
              <a:t/>
            </a:r>
            <a:endParaRPr/>
          </a:p>
        </p:txBody>
      </p:sp>
      <p:sp>
        <p:nvSpPr>
          <p:cNvPr id="717" name="Google Shape;717;p6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18" name="Google Shape;718;p6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19" name="Google Shape;719;p6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61"/>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b="1" lang="en-US">
                <a:solidFill>
                  <a:schemeClr val="dk1"/>
                </a:solidFill>
                <a:latin typeface="Calibri"/>
                <a:ea typeface="Calibri"/>
                <a:cs typeface="Calibri"/>
                <a:sym typeface="Calibri"/>
              </a:rPr>
              <a:t>Problems with agile methods</a:t>
            </a:r>
            <a:endParaRPr b="1">
              <a:solidFill>
                <a:schemeClr val="dk1"/>
              </a:solidFill>
              <a:latin typeface="Calibri"/>
              <a:ea typeface="Calibri"/>
              <a:cs typeface="Calibri"/>
              <a:sym typeface="Calibri"/>
            </a:endParaRPr>
          </a:p>
        </p:txBody>
      </p:sp>
      <p:sp>
        <p:nvSpPr>
          <p:cNvPr id="727" name="Google Shape;727;p61"/>
          <p:cNvSpPr txBox="1"/>
          <p:nvPr>
            <p:ph idx="1" type="body"/>
          </p:nvPr>
        </p:nvSpPr>
        <p:spPr>
          <a:xfrm>
            <a:off x="1096994" y="1829217"/>
            <a:ext cx="10055781" cy="403924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sz="2400"/>
              <a:t>Not suitable for handling complex dependencies.</a:t>
            </a:r>
            <a:endParaRPr/>
          </a:p>
          <a:p>
            <a:pPr indent="-342900" lvl="0" marL="342900" rtl="0" algn="l">
              <a:lnSpc>
                <a:spcPct val="100000"/>
              </a:lnSpc>
              <a:spcBef>
                <a:spcPts val="444"/>
              </a:spcBef>
              <a:spcAft>
                <a:spcPts val="0"/>
              </a:spcAft>
              <a:buClr>
                <a:schemeClr val="dk1"/>
              </a:buClr>
              <a:buSzPct val="100000"/>
              <a:buChar char="•"/>
            </a:pPr>
            <a:r>
              <a:rPr lang="en-US" sz="2400"/>
              <a:t>More risk of sustainability, maintainability and extensibility.</a:t>
            </a:r>
            <a:endParaRPr/>
          </a:p>
          <a:p>
            <a:pPr indent="-342900" lvl="0" marL="342900" rtl="0" algn="l">
              <a:lnSpc>
                <a:spcPct val="100000"/>
              </a:lnSpc>
              <a:spcBef>
                <a:spcPts val="444"/>
              </a:spcBef>
              <a:spcAft>
                <a:spcPts val="0"/>
              </a:spcAft>
              <a:buClr>
                <a:schemeClr val="dk1"/>
              </a:buClr>
              <a:buSzPct val="100000"/>
              <a:buChar char="•"/>
            </a:pPr>
            <a:r>
              <a:rPr lang="en-US" sz="2400"/>
              <a:t>An overall plan, an agile leader and agile PM practice is a must without which it will not work.</a:t>
            </a:r>
            <a:endParaRPr/>
          </a:p>
          <a:p>
            <a:pPr indent="-342900" lvl="0" marL="342900" rtl="0" algn="l">
              <a:lnSpc>
                <a:spcPct val="100000"/>
              </a:lnSpc>
              <a:spcBef>
                <a:spcPts val="444"/>
              </a:spcBef>
              <a:spcAft>
                <a:spcPts val="0"/>
              </a:spcAft>
              <a:buClr>
                <a:schemeClr val="dk1"/>
              </a:buClr>
              <a:buSzPct val="100000"/>
              <a:buChar char="•"/>
            </a:pPr>
            <a:r>
              <a:rPr lang="en-US" sz="2400"/>
              <a:t>Strict delivery management dictates the scope, functionality to be delivered, and adjustments to meet the deadlines.</a:t>
            </a:r>
            <a:endParaRPr/>
          </a:p>
          <a:p>
            <a:pPr indent="-342900" lvl="0" marL="342900" rtl="0" algn="l">
              <a:lnSpc>
                <a:spcPct val="100000"/>
              </a:lnSpc>
              <a:spcBef>
                <a:spcPts val="444"/>
              </a:spcBef>
              <a:spcAft>
                <a:spcPts val="0"/>
              </a:spcAft>
              <a:buClr>
                <a:schemeClr val="dk1"/>
              </a:buClr>
              <a:buSzPct val="100000"/>
              <a:buChar char="•"/>
            </a:pPr>
            <a:r>
              <a:rPr lang="en-US" sz="2400"/>
              <a:t>Depends heavily on customer interaction, so if customer is not clear, team can be driven in the wrong direction.</a:t>
            </a:r>
            <a:endParaRPr/>
          </a:p>
          <a:p>
            <a:pPr indent="-342900" lvl="0" marL="342900" rtl="0" algn="l">
              <a:lnSpc>
                <a:spcPct val="100000"/>
              </a:lnSpc>
              <a:spcBef>
                <a:spcPts val="444"/>
              </a:spcBef>
              <a:spcAft>
                <a:spcPts val="0"/>
              </a:spcAft>
              <a:buClr>
                <a:schemeClr val="dk1"/>
              </a:buClr>
              <a:buSzPct val="100000"/>
              <a:buChar char="•"/>
            </a:pPr>
            <a:r>
              <a:rPr lang="en-US" sz="2400"/>
              <a:t>There is a very high individual dependency, since there is minimum documentation generated.</a:t>
            </a:r>
            <a:endParaRPr/>
          </a:p>
          <a:p>
            <a:pPr indent="-342900" lvl="0" marL="342900" rtl="0" algn="l">
              <a:lnSpc>
                <a:spcPct val="100000"/>
              </a:lnSpc>
              <a:spcBef>
                <a:spcPts val="444"/>
              </a:spcBef>
              <a:spcAft>
                <a:spcPts val="0"/>
              </a:spcAft>
              <a:buClr>
                <a:schemeClr val="dk1"/>
              </a:buClr>
              <a:buSzPct val="100000"/>
              <a:buChar char="•"/>
            </a:pPr>
            <a:r>
              <a:rPr lang="en-US" sz="2400"/>
              <a:t>Transfer of technology to new team members may be quite challenging due to lack of documentation.</a:t>
            </a:r>
            <a:endParaRPr/>
          </a:p>
        </p:txBody>
      </p:sp>
      <p:sp>
        <p:nvSpPr>
          <p:cNvPr id="728" name="Google Shape;728;p61"/>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729" name="Google Shape;729;p6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730" name="Google Shape;730;p6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6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Popular Agile Tools</a:t>
            </a:r>
            <a:endParaRPr/>
          </a:p>
        </p:txBody>
      </p:sp>
      <p:sp>
        <p:nvSpPr>
          <p:cNvPr id="736" name="Google Shape;736;p62"/>
          <p:cNvSpPr txBox="1"/>
          <p:nvPr>
            <p:ph idx="1" type="body"/>
          </p:nvPr>
        </p:nvSpPr>
        <p:spPr>
          <a:xfrm>
            <a:off x="609441" y="1600201"/>
            <a:ext cx="11276171" cy="4571999"/>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b="1" lang="en-US" u="sng">
                <a:solidFill>
                  <a:schemeClr val="hlink"/>
                </a:solidFill>
                <a:hlinkClick r:id="rId3"/>
              </a:rPr>
              <a:t>ActiveCollab</a:t>
            </a:r>
            <a:r>
              <a:rPr b="1" lang="en-US"/>
              <a:t>. </a:t>
            </a:r>
            <a:r>
              <a:rPr lang="en-US"/>
              <a:t>An affordable tool for small businesses, ActiveCollab is easy to use. This software development aid requires little training and provides excellent support.</a:t>
            </a:r>
            <a:endParaRPr/>
          </a:p>
          <a:p>
            <a:pPr indent="-342900" lvl="0" marL="342900" rtl="0" algn="l">
              <a:lnSpc>
                <a:spcPct val="100000"/>
              </a:lnSpc>
              <a:spcBef>
                <a:spcPts val="640"/>
              </a:spcBef>
              <a:spcAft>
                <a:spcPts val="0"/>
              </a:spcAft>
              <a:buClr>
                <a:schemeClr val="dk1"/>
              </a:buClr>
              <a:buSzPts val="3200"/>
              <a:buChar char="•"/>
            </a:pPr>
            <a:r>
              <a:rPr b="1" lang="en-US" u="sng">
                <a:solidFill>
                  <a:schemeClr val="hlink"/>
                </a:solidFill>
                <a:hlinkClick r:id="rId4"/>
              </a:rPr>
              <a:t>Agilo for Scrum</a:t>
            </a:r>
            <a:r>
              <a:rPr b="1" lang="en-US"/>
              <a:t>. </a:t>
            </a:r>
            <a:r>
              <a:rPr lang="en-US"/>
              <a:t>Stakeholders get updated automatically on the project’s progress with Agilo for Scrum. Features sprint reports and burn down charts for better data mining.</a:t>
            </a:r>
            <a:endParaRPr/>
          </a:p>
          <a:p>
            <a:pPr indent="-342900" lvl="0" marL="342900" rtl="0" algn="l">
              <a:lnSpc>
                <a:spcPct val="100000"/>
              </a:lnSpc>
              <a:spcBef>
                <a:spcPts val="640"/>
              </a:spcBef>
              <a:spcAft>
                <a:spcPts val="0"/>
              </a:spcAft>
              <a:buClr>
                <a:schemeClr val="dk1"/>
              </a:buClr>
              <a:buSzPts val="3200"/>
              <a:buChar char="•"/>
            </a:pPr>
            <a:r>
              <a:rPr b="1" lang="en-US" u="sng">
                <a:solidFill>
                  <a:schemeClr val="hlink"/>
                </a:solidFill>
                <a:hlinkClick r:id="rId5"/>
              </a:rPr>
              <a:t>Atlassian Jira + Agile</a:t>
            </a:r>
            <a:r>
              <a:rPr b="1" lang="en-US"/>
              <a:t>. </a:t>
            </a:r>
            <a:r>
              <a:rPr lang="en-US"/>
              <a:t>This powerful project management tool facilitates development by incorporating Scrum, Kanban, and customizable workflows.</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737" name="Google Shape;737;p6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38" name="Google Shape;738;p6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39" name="Google Shape;739;p6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6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Summary</a:t>
            </a:r>
            <a:endParaRPr/>
          </a:p>
        </p:txBody>
      </p:sp>
      <p:sp>
        <p:nvSpPr>
          <p:cNvPr id="745" name="Google Shape;745;p63"/>
          <p:cNvSpPr txBox="1"/>
          <p:nvPr>
            <p:ph idx="1" type="body"/>
          </p:nvPr>
        </p:nvSpPr>
        <p:spPr>
          <a:xfrm>
            <a:off x="1522412" y="1600201"/>
            <a:ext cx="10056972"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sz="2800"/>
              <a:t>Agile models are based on iterative software development. </a:t>
            </a:r>
            <a:endParaRPr/>
          </a:p>
          <a:p>
            <a:pPr indent="-241300" lvl="0" marL="342900" rtl="0" algn="l">
              <a:lnSpc>
                <a:spcPct val="100000"/>
              </a:lnSpc>
              <a:spcBef>
                <a:spcPts val="320"/>
              </a:spcBef>
              <a:spcAft>
                <a:spcPts val="0"/>
              </a:spcAft>
              <a:buClr>
                <a:schemeClr val="dk1"/>
              </a:buClr>
              <a:buSzPts val="1600"/>
              <a:buNone/>
            </a:pPr>
            <a:r>
              <a:t/>
            </a:r>
            <a:endParaRPr sz="1600"/>
          </a:p>
          <a:p>
            <a:pPr indent="-342900" lvl="0" marL="342900" rtl="0" algn="l">
              <a:lnSpc>
                <a:spcPct val="100000"/>
              </a:lnSpc>
              <a:spcBef>
                <a:spcPts val="560"/>
              </a:spcBef>
              <a:spcAft>
                <a:spcPts val="0"/>
              </a:spcAft>
              <a:buClr>
                <a:schemeClr val="dk1"/>
              </a:buClr>
              <a:buSzPts val="2800"/>
              <a:buChar char="•"/>
            </a:pPr>
            <a:r>
              <a:rPr lang="en-US" sz="2800"/>
              <a:t>An independent working module is built after the completion of iteration. Iteration should not consume more than two weeks to complete a code. Agile methodologies invite the developers to get involved in testing, rather than a separate quality assurance team.</a:t>
            </a:r>
            <a:endParaRPr/>
          </a:p>
          <a:p>
            <a:pPr indent="-241300" lvl="0" marL="342900" rtl="0" algn="l">
              <a:lnSpc>
                <a:spcPct val="100000"/>
              </a:lnSpc>
              <a:spcBef>
                <a:spcPts val="320"/>
              </a:spcBef>
              <a:spcAft>
                <a:spcPts val="0"/>
              </a:spcAft>
              <a:buClr>
                <a:schemeClr val="dk1"/>
              </a:buClr>
              <a:buSzPts val="1600"/>
              <a:buNone/>
            </a:pPr>
            <a:r>
              <a:t/>
            </a:r>
            <a:endParaRPr sz="1600"/>
          </a:p>
          <a:p>
            <a:pPr indent="-342900" lvl="0" marL="342900" rtl="0" algn="l">
              <a:lnSpc>
                <a:spcPct val="100000"/>
              </a:lnSpc>
              <a:spcBef>
                <a:spcPts val="560"/>
              </a:spcBef>
              <a:spcAft>
                <a:spcPts val="0"/>
              </a:spcAft>
              <a:buClr>
                <a:schemeClr val="dk1"/>
              </a:buClr>
              <a:buSzPts val="2800"/>
              <a:buChar char="•"/>
            </a:pPr>
            <a:r>
              <a:rPr lang="en-US" sz="2800"/>
              <a:t>Agile methodologies are suitable in changing environments because of new practices and principles that enable a team to develop a product in short duration.</a:t>
            </a:r>
            <a:endParaRPr/>
          </a:p>
          <a:p>
            <a:pPr indent="-165100" lvl="0" marL="342900" rtl="0" algn="l">
              <a:lnSpc>
                <a:spcPct val="100000"/>
              </a:lnSpc>
              <a:spcBef>
                <a:spcPts val="560"/>
              </a:spcBef>
              <a:spcAft>
                <a:spcPts val="0"/>
              </a:spcAft>
              <a:buClr>
                <a:schemeClr val="dk1"/>
              </a:buClr>
              <a:buSzPts val="2800"/>
              <a:buNone/>
            </a:pPr>
            <a:r>
              <a:t/>
            </a:r>
            <a:endParaRPr sz="2800"/>
          </a:p>
        </p:txBody>
      </p:sp>
      <p:sp>
        <p:nvSpPr>
          <p:cNvPr id="746" name="Google Shape;746;p6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47" name="Google Shape;747;p6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48" name="Google Shape;748;p6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64"/>
          <p:cNvSpPr txBox="1"/>
          <p:nvPr>
            <p:ph type="ctrTitle"/>
          </p:nvPr>
        </p:nvSpPr>
        <p:spPr>
          <a:xfrm>
            <a:off x="914162" y="2130426"/>
            <a:ext cx="10360501"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a:t>
            </a:r>
            <a:endParaRPr/>
          </a:p>
        </p:txBody>
      </p:sp>
      <p:sp>
        <p:nvSpPr>
          <p:cNvPr id="754" name="Google Shape;754;p64"/>
          <p:cNvSpPr txBox="1"/>
          <p:nvPr>
            <p:ph idx="1" type="subTitle"/>
          </p:nvPr>
        </p:nvSpPr>
        <p:spPr>
          <a:xfrm>
            <a:off x="1828324" y="3886200"/>
            <a:ext cx="8532178" cy="1752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888888"/>
              </a:buClr>
              <a:buSzPts val="3200"/>
              <a:buNone/>
            </a:pPr>
            <a:r>
              <a:t/>
            </a:r>
            <a:endParaRPr/>
          </a:p>
        </p:txBody>
      </p:sp>
      <p:sp>
        <p:nvSpPr>
          <p:cNvPr id="755" name="Google Shape;755;p6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56" name="Google Shape;756;p6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57" name="Google Shape;757;p6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6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a:t>
            </a:r>
            <a:endParaRPr/>
          </a:p>
        </p:txBody>
      </p:sp>
      <p:sp>
        <p:nvSpPr>
          <p:cNvPr id="763" name="Google Shape;763;p65"/>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Introduction-Definition</a:t>
            </a:r>
            <a:endParaRPr/>
          </a:p>
          <a:p>
            <a:pPr indent="-342900" lvl="0" marL="342900" rtl="0" algn="l">
              <a:lnSpc>
                <a:spcPct val="100000"/>
              </a:lnSpc>
              <a:spcBef>
                <a:spcPts val="640"/>
              </a:spcBef>
              <a:spcAft>
                <a:spcPts val="0"/>
              </a:spcAft>
              <a:buClr>
                <a:schemeClr val="dk1"/>
              </a:buClr>
              <a:buSzPts val="3200"/>
              <a:buChar char="•"/>
            </a:pPr>
            <a:r>
              <a:rPr lang="en-US"/>
              <a:t>Why DevOps ,Goals, Benefits</a:t>
            </a:r>
            <a:endParaRPr/>
          </a:p>
          <a:p>
            <a:pPr indent="-342900" lvl="0" marL="342900" rtl="0" algn="l">
              <a:lnSpc>
                <a:spcPct val="100000"/>
              </a:lnSpc>
              <a:spcBef>
                <a:spcPts val="640"/>
              </a:spcBef>
              <a:spcAft>
                <a:spcPts val="0"/>
              </a:spcAft>
              <a:buClr>
                <a:schemeClr val="dk1"/>
              </a:buClr>
              <a:buSzPts val="3200"/>
              <a:buChar char="•"/>
            </a:pPr>
            <a:r>
              <a:rPr lang="en-US"/>
              <a:t>DevOps Tool chain</a:t>
            </a:r>
            <a:endParaRPr/>
          </a:p>
          <a:p>
            <a:pPr indent="-342900" lvl="0" marL="342900" rtl="0" algn="l">
              <a:lnSpc>
                <a:spcPct val="100000"/>
              </a:lnSpc>
              <a:spcBef>
                <a:spcPts val="640"/>
              </a:spcBef>
              <a:spcAft>
                <a:spcPts val="0"/>
              </a:spcAft>
              <a:buClr>
                <a:schemeClr val="dk1"/>
              </a:buClr>
              <a:buSzPts val="3200"/>
              <a:buChar char="•"/>
            </a:pPr>
            <a:r>
              <a:rPr lang="en-US"/>
              <a:t>Relationship to Agile and DevOps (continuous delivery)</a:t>
            </a:r>
            <a:endParaRPr/>
          </a:p>
          <a:p>
            <a:pPr indent="-342900" lvl="0" marL="342900" rtl="0" algn="l">
              <a:lnSpc>
                <a:spcPct val="100000"/>
              </a:lnSpc>
              <a:spcBef>
                <a:spcPts val="640"/>
              </a:spcBef>
              <a:spcAft>
                <a:spcPts val="0"/>
              </a:spcAft>
              <a:buClr>
                <a:schemeClr val="dk1"/>
              </a:buClr>
              <a:buSzPts val="3200"/>
              <a:buChar char="•"/>
            </a:pPr>
            <a:r>
              <a:rPr lang="en-US"/>
              <a:t>DevOp Tools. </a:t>
            </a:r>
            <a:endParaRPr/>
          </a:p>
          <a:p>
            <a:pPr indent="0" lvl="0" marL="0" rtl="0" algn="l">
              <a:lnSpc>
                <a:spcPct val="100000"/>
              </a:lnSpc>
              <a:spcBef>
                <a:spcPts val="640"/>
              </a:spcBef>
              <a:spcAft>
                <a:spcPts val="0"/>
              </a:spcAft>
              <a:buClr>
                <a:schemeClr val="dk1"/>
              </a:buClr>
              <a:buSzPts val="3200"/>
              <a:buNone/>
            </a:pPr>
            <a:r>
              <a:t/>
            </a:r>
            <a:endParaRPr/>
          </a:p>
        </p:txBody>
      </p:sp>
      <p:sp>
        <p:nvSpPr>
          <p:cNvPr id="764" name="Google Shape;764;p6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65" name="Google Shape;765;p6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66" name="Google Shape;766;p6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6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a:t>
            </a:r>
            <a:endParaRPr/>
          </a:p>
        </p:txBody>
      </p:sp>
      <p:sp>
        <p:nvSpPr>
          <p:cNvPr id="772" name="Google Shape;772;p66"/>
          <p:cNvSpPr txBox="1"/>
          <p:nvPr>
            <p:ph idx="1" type="body"/>
          </p:nvPr>
        </p:nvSpPr>
        <p:spPr>
          <a:xfrm>
            <a:off x="609441" y="1600201"/>
            <a:ext cx="10969943" cy="5121276"/>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just">
              <a:lnSpc>
                <a:spcPct val="100000"/>
              </a:lnSpc>
              <a:spcBef>
                <a:spcPts val="0"/>
              </a:spcBef>
              <a:spcAft>
                <a:spcPts val="0"/>
              </a:spcAft>
              <a:buClr>
                <a:schemeClr val="dk1"/>
              </a:buClr>
              <a:buSzPct val="100000"/>
              <a:buChar char="•"/>
            </a:pPr>
            <a:r>
              <a:rPr lang="en-US" sz="2400"/>
              <a:t>The term DevOps was introduced in 2007-2009 by Patrick Debois, Gene Kim, and John Willis</a:t>
            </a:r>
            <a:endParaRPr/>
          </a:p>
          <a:p>
            <a:pPr indent="-342900" lvl="0" marL="342900" rtl="0" algn="just">
              <a:lnSpc>
                <a:spcPct val="100000"/>
              </a:lnSpc>
              <a:spcBef>
                <a:spcPts val="444"/>
              </a:spcBef>
              <a:spcAft>
                <a:spcPts val="0"/>
              </a:spcAft>
              <a:buClr>
                <a:schemeClr val="dk1"/>
              </a:buClr>
              <a:buSzPct val="100000"/>
              <a:buChar char="•"/>
            </a:pPr>
            <a:r>
              <a:rPr lang="en-US" sz="2400"/>
              <a:t>DevOps represents the combination of Software Development (Dev) and IT  Operations (Ops) in alignment with Software Engineering processes.</a:t>
            </a:r>
            <a:endParaRPr/>
          </a:p>
          <a:p>
            <a:pPr indent="-201930" lvl="0" marL="342900" rtl="0" algn="just">
              <a:lnSpc>
                <a:spcPct val="100000"/>
              </a:lnSpc>
              <a:spcBef>
                <a:spcPts val="444"/>
              </a:spcBef>
              <a:spcAft>
                <a:spcPts val="0"/>
              </a:spcAft>
              <a:buClr>
                <a:schemeClr val="dk1"/>
              </a:buClr>
              <a:buSzPct val="100000"/>
              <a:buNone/>
            </a:pPr>
            <a:r>
              <a:t/>
            </a:r>
            <a:endParaRPr sz="2400"/>
          </a:p>
          <a:p>
            <a:pPr indent="-201930" lvl="0" marL="342900" rtl="0" algn="just">
              <a:lnSpc>
                <a:spcPct val="100000"/>
              </a:lnSpc>
              <a:spcBef>
                <a:spcPts val="444"/>
              </a:spcBef>
              <a:spcAft>
                <a:spcPts val="0"/>
              </a:spcAft>
              <a:buClr>
                <a:schemeClr val="dk1"/>
              </a:buClr>
              <a:buSzPct val="100000"/>
              <a:buNone/>
            </a:pPr>
            <a:r>
              <a:t/>
            </a:r>
            <a:endParaRPr sz="2400"/>
          </a:p>
          <a:p>
            <a:pPr indent="-201930" lvl="0" marL="342900" rtl="0" algn="just">
              <a:lnSpc>
                <a:spcPct val="100000"/>
              </a:lnSpc>
              <a:spcBef>
                <a:spcPts val="444"/>
              </a:spcBef>
              <a:spcAft>
                <a:spcPts val="0"/>
              </a:spcAft>
              <a:buClr>
                <a:schemeClr val="dk1"/>
              </a:buClr>
              <a:buSzPct val="100000"/>
              <a:buNone/>
            </a:pPr>
            <a:r>
              <a:t/>
            </a:r>
            <a:endParaRPr sz="2400"/>
          </a:p>
          <a:p>
            <a:pPr indent="-201930" lvl="0" marL="342900" rtl="0" algn="just">
              <a:lnSpc>
                <a:spcPct val="100000"/>
              </a:lnSpc>
              <a:spcBef>
                <a:spcPts val="444"/>
              </a:spcBef>
              <a:spcAft>
                <a:spcPts val="0"/>
              </a:spcAft>
              <a:buClr>
                <a:schemeClr val="dk1"/>
              </a:buClr>
              <a:buSzPct val="100000"/>
              <a:buNone/>
            </a:pPr>
            <a:r>
              <a:t/>
            </a:r>
            <a:endParaRPr sz="2400"/>
          </a:p>
          <a:p>
            <a:pPr indent="-201930" lvl="0" marL="342900" rtl="0" algn="just">
              <a:lnSpc>
                <a:spcPct val="100000"/>
              </a:lnSpc>
              <a:spcBef>
                <a:spcPts val="444"/>
              </a:spcBef>
              <a:spcAft>
                <a:spcPts val="0"/>
              </a:spcAft>
              <a:buClr>
                <a:schemeClr val="dk1"/>
              </a:buClr>
              <a:buSzPct val="100000"/>
              <a:buNone/>
            </a:pPr>
            <a:r>
              <a:t/>
            </a:r>
            <a:endParaRPr sz="2400"/>
          </a:p>
          <a:p>
            <a:pPr indent="-201930" lvl="0" marL="342900" rtl="0" algn="just">
              <a:lnSpc>
                <a:spcPct val="100000"/>
              </a:lnSpc>
              <a:spcBef>
                <a:spcPts val="444"/>
              </a:spcBef>
              <a:spcAft>
                <a:spcPts val="0"/>
              </a:spcAft>
              <a:buClr>
                <a:schemeClr val="dk1"/>
              </a:buClr>
              <a:buSzPct val="100000"/>
              <a:buNone/>
            </a:pPr>
            <a:r>
              <a:t/>
            </a:r>
            <a:endParaRPr sz="2400"/>
          </a:p>
          <a:p>
            <a:pPr indent="-342900" lvl="0" marL="342900" rtl="0" algn="just">
              <a:lnSpc>
                <a:spcPct val="100000"/>
              </a:lnSpc>
              <a:spcBef>
                <a:spcPts val="444"/>
              </a:spcBef>
              <a:spcAft>
                <a:spcPts val="0"/>
              </a:spcAft>
              <a:buClr>
                <a:schemeClr val="dk1"/>
              </a:buClr>
              <a:buSzPct val="100000"/>
              <a:buChar char="•"/>
            </a:pPr>
            <a:r>
              <a:rPr lang="en-US" sz="2400"/>
              <a:t>DevOps is an umbrella term that describes the operation of a Software Development  team collaborating  through the development stages. </a:t>
            </a:r>
            <a:endParaRPr/>
          </a:p>
          <a:p>
            <a:pPr indent="-342900" lvl="0" marL="342900" rtl="0" algn="just">
              <a:lnSpc>
                <a:spcPct val="100000"/>
              </a:lnSpc>
              <a:spcBef>
                <a:spcPts val="444"/>
              </a:spcBef>
              <a:spcAft>
                <a:spcPts val="0"/>
              </a:spcAft>
              <a:buClr>
                <a:schemeClr val="dk1"/>
              </a:buClr>
              <a:buSzPct val="100000"/>
              <a:buChar char="•"/>
            </a:pPr>
            <a:r>
              <a:rPr lang="en-US" sz="2400"/>
              <a:t>DevOps promotes collaboration between Development and Operations team to deploy code to production faster in an automated &amp; repeatable way.</a:t>
            </a:r>
            <a:endParaRPr/>
          </a:p>
          <a:p>
            <a:pPr indent="-342900" lvl="0" marL="342900" rtl="0" algn="just">
              <a:lnSpc>
                <a:spcPct val="100000"/>
              </a:lnSpc>
              <a:spcBef>
                <a:spcPts val="444"/>
              </a:spcBef>
              <a:spcAft>
                <a:spcPts val="0"/>
              </a:spcAft>
              <a:buClr>
                <a:schemeClr val="dk1"/>
              </a:buClr>
              <a:buSzPct val="100000"/>
              <a:buChar char="•"/>
            </a:pPr>
            <a:r>
              <a:rPr lang="en-US" sz="2400"/>
              <a:t>The DevOps is a set of practices designed to overcome the gap between development, QA and Operations by effective communication and collaboration</a:t>
            </a:r>
            <a:endParaRPr/>
          </a:p>
        </p:txBody>
      </p:sp>
      <p:sp>
        <p:nvSpPr>
          <p:cNvPr id="773" name="Google Shape;773;p6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74" name="Google Shape;774;p6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75" name="Google Shape;775;p6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776" name="Google Shape;776;p66"/>
          <p:cNvPicPr preferRelativeResize="0"/>
          <p:nvPr/>
        </p:nvPicPr>
        <p:blipFill rotWithShape="1">
          <a:blip r:embed="rId3">
            <a:alphaModFix/>
          </a:blip>
          <a:srcRect b="0" l="0" r="0" t="0"/>
          <a:stretch/>
        </p:blipFill>
        <p:spPr>
          <a:xfrm>
            <a:off x="3707170" y="2438400"/>
            <a:ext cx="4317140" cy="2221737"/>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67"/>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a:t>
            </a:r>
            <a:endParaRPr/>
          </a:p>
        </p:txBody>
      </p:sp>
      <p:sp>
        <p:nvSpPr>
          <p:cNvPr id="782" name="Google Shape;782;p67"/>
          <p:cNvSpPr txBox="1"/>
          <p:nvPr>
            <p:ph idx="1" type="body"/>
          </p:nvPr>
        </p:nvSpPr>
        <p:spPr>
          <a:xfrm>
            <a:off x="609441" y="1600200"/>
            <a:ext cx="7618571" cy="52578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just">
              <a:lnSpc>
                <a:spcPct val="100000"/>
              </a:lnSpc>
              <a:spcBef>
                <a:spcPts val="0"/>
              </a:spcBef>
              <a:spcAft>
                <a:spcPts val="0"/>
              </a:spcAft>
              <a:buClr>
                <a:schemeClr val="dk1"/>
              </a:buClr>
              <a:buSzPct val="100000"/>
              <a:buChar char="•"/>
            </a:pPr>
            <a:r>
              <a:rPr lang="en-US"/>
              <a:t>DevOps is a combination of tools and philosophies that increase a team’s capability to produce results at high efficiency.</a:t>
            </a:r>
            <a:endParaRPr/>
          </a:p>
          <a:p>
            <a:pPr indent="-342900" lvl="0" marL="342900" rtl="0" algn="just">
              <a:lnSpc>
                <a:spcPct val="100000"/>
              </a:lnSpc>
              <a:spcBef>
                <a:spcPts val="448"/>
              </a:spcBef>
              <a:spcAft>
                <a:spcPts val="0"/>
              </a:spcAft>
              <a:buClr>
                <a:schemeClr val="dk1"/>
              </a:buClr>
              <a:buSzPct val="100000"/>
              <a:buChar char="•"/>
            </a:pPr>
            <a:r>
              <a:rPr lang="en-US"/>
              <a:t>DevOps is often associated with software engineering practices </a:t>
            </a:r>
            <a:endParaRPr/>
          </a:p>
          <a:p>
            <a:pPr indent="-285750" lvl="1" marL="742950" rtl="0" algn="just">
              <a:lnSpc>
                <a:spcPct val="100000"/>
              </a:lnSpc>
              <a:spcBef>
                <a:spcPts val="392"/>
              </a:spcBef>
              <a:spcAft>
                <a:spcPts val="0"/>
              </a:spcAft>
              <a:buClr>
                <a:schemeClr val="dk1"/>
              </a:buClr>
              <a:buSzPct val="100000"/>
              <a:buChar char="–"/>
            </a:pPr>
            <a:r>
              <a:rPr lang="en-US"/>
              <a:t>Continuous Integration (CI)</a:t>
            </a:r>
            <a:endParaRPr/>
          </a:p>
          <a:p>
            <a:pPr indent="-285750" lvl="1" marL="742950" rtl="0" algn="just">
              <a:lnSpc>
                <a:spcPct val="100000"/>
              </a:lnSpc>
              <a:spcBef>
                <a:spcPts val="392"/>
              </a:spcBef>
              <a:spcAft>
                <a:spcPts val="0"/>
              </a:spcAft>
              <a:buClr>
                <a:schemeClr val="dk1"/>
              </a:buClr>
              <a:buSzPct val="100000"/>
              <a:buChar char="–"/>
            </a:pPr>
            <a:r>
              <a:rPr lang="en-US"/>
              <a:t>Continuous Delivery (CD) </a:t>
            </a:r>
            <a:endParaRPr/>
          </a:p>
          <a:p>
            <a:pPr indent="-285750" lvl="1" marL="742950" rtl="0" algn="just">
              <a:lnSpc>
                <a:spcPct val="100000"/>
              </a:lnSpc>
              <a:spcBef>
                <a:spcPts val="392"/>
              </a:spcBef>
              <a:spcAft>
                <a:spcPts val="0"/>
              </a:spcAft>
              <a:buClr>
                <a:schemeClr val="dk1"/>
              </a:buClr>
              <a:buSzPct val="100000"/>
              <a:buChar char="–"/>
            </a:pPr>
            <a:r>
              <a:rPr lang="en-US"/>
              <a:t>Infrastructure as Code (IaC)</a:t>
            </a:r>
            <a:endParaRPr/>
          </a:p>
          <a:p>
            <a:pPr indent="-342900" lvl="0" marL="342900" rtl="0" algn="just">
              <a:lnSpc>
                <a:spcPct val="100000"/>
              </a:lnSpc>
              <a:spcBef>
                <a:spcPts val="448"/>
              </a:spcBef>
              <a:spcAft>
                <a:spcPts val="0"/>
              </a:spcAft>
              <a:buClr>
                <a:schemeClr val="dk1"/>
              </a:buClr>
              <a:buSzPct val="100000"/>
              <a:buChar char="•"/>
            </a:pPr>
            <a:r>
              <a:rPr lang="en-US"/>
              <a:t>DevOps helps to increase an organization’s speed to deliver applications and services. </a:t>
            </a:r>
            <a:endParaRPr/>
          </a:p>
          <a:p>
            <a:pPr indent="-342900" lvl="0" marL="342900" rtl="0" algn="just">
              <a:lnSpc>
                <a:spcPct val="100000"/>
              </a:lnSpc>
              <a:spcBef>
                <a:spcPts val="448"/>
              </a:spcBef>
              <a:spcAft>
                <a:spcPts val="0"/>
              </a:spcAft>
              <a:buClr>
                <a:schemeClr val="dk1"/>
              </a:buClr>
              <a:buSzPct val="100000"/>
              <a:buChar char="•"/>
            </a:pPr>
            <a:r>
              <a:rPr lang="en-US"/>
              <a:t>DevOps allows organizations to serve their customers better and compete more strongly in the market</a:t>
            </a:r>
            <a:endParaRPr/>
          </a:p>
          <a:p>
            <a:pPr indent="-342900" lvl="0" marL="342900" rtl="0" algn="just">
              <a:lnSpc>
                <a:spcPct val="100000"/>
              </a:lnSpc>
              <a:spcBef>
                <a:spcPts val="448"/>
              </a:spcBef>
              <a:spcAft>
                <a:spcPts val="0"/>
              </a:spcAft>
              <a:buClr>
                <a:srgbClr val="333333"/>
              </a:buClr>
              <a:buSzPct val="100000"/>
              <a:buChar char="•"/>
            </a:pPr>
            <a:r>
              <a:rPr b="0" i="0" lang="en-US">
                <a:solidFill>
                  <a:srgbClr val="333333"/>
                </a:solidFill>
                <a:latin typeface="Inter"/>
                <a:ea typeface="Inter"/>
                <a:cs typeface="Inter"/>
                <a:sym typeface="Inter"/>
              </a:rPr>
              <a:t>DevOps represents a change in the IT culture with a complete focus on rapid IT service delivery through the adoption of agile practices in the context of a system-oriented approach.</a:t>
            </a:r>
            <a:r>
              <a:rPr lang="en-US"/>
              <a:t> </a:t>
            </a:r>
            <a:endParaRPr/>
          </a:p>
          <a:p>
            <a:pPr indent="-342900" lvl="0" marL="342900" rtl="0" algn="just">
              <a:lnSpc>
                <a:spcPct val="100000"/>
              </a:lnSpc>
              <a:spcBef>
                <a:spcPts val="448"/>
              </a:spcBef>
              <a:spcAft>
                <a:spcPts val="0"/>
              </a:spcAft>
              <a:buClr>
                <a:schemeClr val="dk1"/>
              </a:buClr>
              <a:buSzPct val="100000"/>
              <a:buChar char="•"/>
            </a:pPr>
            <a:r>
              <a:rPr lang="en-US"/>
              <a:t>Agile development is one significant part of DevOps and as a significant influence in its creation.</a:t>
            </a:r>
            <a:endParaRPr/>
          </a:p>
        </p:txBody>
      </p:sp>
      <p:sp>
        <p:nvSpPr>
          <p:cNvPr id="783" name="Google Shape;783;p6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84" name="Google Shape;784;p6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85" name="Google Shape;785;p6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See the source image" id="786" name="Google Shape;786;p67"/>
          <p:cNvPicPr preferRelativeResize="0"/>
          <p:nvPr/>
        </p:nvPicPr>
        <p:blipFill rotWithShape="1">
          <a:blip r:embed="rId3">
            <a:alphaModFix/>
          </a:blip>
          <a:srcRect b="3981" l="27493" r="22916" t="11113"/>
          <a:stretch/>
        </p:blipFill>
        <p:spPr>
          <a:xfrm>
            <a:off x="8515350" y="2301725"/>
            <a:ext cx="3460026" cy="33323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6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Why DevOps? </a:t>
            </a:r>
            <a:endParaRPr/>
          </a:p>
        </p:txBody>
      </p:sp>
      <p:sp>
        <p:nvSpPr>
          <p:cNvPr id="792" name="Google Shape;792;p68"/>
          <p:cNvSpPr txBox="1"/>
          <p:nvPr>
            <p:ph idx="1" type="body"/>
          </p:nvPr>
        </p:nvSpPr>
        <p:spPr>
          <a:xfrm>
            <a:off x="609441" y="1600201"/>
            <a:ext cx="10969943" cy="5257799"/>
          </a:xfrm>
          <a:prstGeom prst="rect">
            <a:avLst/>
          </a:prstGeom>
          <a:noFill/>
          <a:ln>
            <a:noFill/>
          </a:ln>
        </p:spPr>
        <p:txBody>
          <a:bodyPr anchorCtr="0" anchor="t" bIns="45700" lIns="91425" spcFirstLastPara="1" rIns="91425" wrap="square" tIns="45700">
            <a:normAutofit fontScale="47500" lnSpcReduction="20000"/>
          </a:bodyPr>
          <a:lstStyle/>
          <a:p>
            <a:pPr indent="-342900" lvl="0" marL="342900" rtl="0" algn="l">
              <a:lnSpc>
                <a:spcPct val="100000"/>
              </a:lnSpc>
              <a:spcBef>
                <a:spcPts val="0"/>
              </a:spcBef>
              <a:spcAft>
                <a:spcPts val="0"/>
              </a:spcAft>
              <a:buClr>
                <a:schemeClr val="dk1"/>
              </a:buClr>
              <a:buSzPct val="100000"/>
              <a:buChar char="•"/>
            </a:pPr>
            <a:r>
              <a:rPr lang="en-US" sz="4400"/>
              <a:t>Software development teams who adopt a DevOps approach tend to finish their projects faster. </a:t>
            </a:r>
            <a:endParaRPr/>
          </a:p>
          <a:p>
            <a:pPr indent="-342900" lvl="0" marL="342900" rtl="0" algn="l">
              <a:lnSpc>
                <a:spcPct val="100000"/>
              </a:lnSpc>
              <a:spcBef>
                <a:spcPts val="418"/>
              </a:spcBef>
              <a:spcAft>
                <a:spcPts val="0"/>
              </a:spcAft>
              <a:buClr>
                <a:schemeClr val="dk1"/>
              </a:buClr>
              <a:buSzPct val="100000"/>
              <a:buChar char="•"/>
            </a:pPr>
            <a:r>
              <a:rPr lang="en-US" sz="4400"/>
              <a:t>DevOps ensures  </a:t>
            </a:r>
            <a:r>
              <a:rPr b="1" lang="en-US" sz="4400"/>
              <a:t>fewer miscommunications</a:t>
            </a:r>
            <a:r>
              <a:rPr lang="en-US" sz="4400"/>
              <a:t>. It helps teams to add-on improvements and other needed </a:t>
            </a:r>
            <a:r>
              <a:rPr b="1" lang="en-US" sz="4400"/>
              <a:t>changes quickly</a:t>
            </a:r>
            <a:r>
              <a:rPr lang="en-US" sz="4400"/>
              <a:t>. </a:t>
            </a:r>
            <a:endParaRPr/>
          </a:p>
          <a:p>
            <a:pPr indent="-342900" lvl="0" marL="342900" rtl="0" algn="l">
              <a:lnSpc>
                <a:spcPct val="100000"/>
              </a:lnSpc>
              <a:spcBef>
                <a:spcPts val="418"/>
              </a:spcBef>
              <a:spcAft>
                <a:spcPts val="0"/>
              </a:spcAft>
              <a:buClr>
                <a:schemeClr val="dk1"/>
              </a:buClr>
              <a:buSzPct val="100000"/>
              <a:buChar char="•"/>
            </a:pPr>
            <a:r>
              <a:rPr lang="en-US" sz="4400"/>
              <a:t>The DevOps approach </a:t>
            </a:r>
            <a:r>
              <a:rPr b="1" lang="en-US" sz="4400"/>
              <a:t>encourages</a:t>
            </a:r>
            <a:r>
              <a:rPr lang="en-US" sz="4400"/>
              <a:t> more </a:t>
            </a:r>
            <a:r>
              <a:rPr b="1" lang="en-US" sz="4400"/>
              <a:t>collaboration</a:t>
            </a:r>
            <a:r>
              <a:rPr lang="en-US" sz="4400"/>
              <a:t> between the operations and  development teams, and everyone’s objectives are more aligned. </a:t>
            </a:r>
            <a:endParaRPr/>
          </a:p>
          <a:p>
            <a:pPr indent="-342900" lvl="0" marL="342900" rtl="0" algn="l">
              <a:lnSpc>
                <a:spcPct val="100000"/>
              </a:lnSpc>
              <a:spcBef>
                <a:spcPts val="418"/>
              </a:spcBef>
              <a:spcAft>
                <a:spcPts val="0"/>
              </a:spcAft>
              <a:buClr>
                <a:schemeClr val="dk1"/>
              </a:buClr>
              <a:buSzPct val="100000"/>
              <a:buChar char="•"/>
            </a:pPr>
            <a:r>
              <a:rPr lang="en-US" sz="4400"/>
              <a:t>DevOps helps adapting to changing requirements in the agile methodology in seamless manner. Hence it </a:t>
            </a:r>
            <a:r>
              <a:rPr b="0" i="0" lang="en-US" sz="4400">
                <a:solidFill>
                  <a:srgbClr val="000000"/>
                </a:solidFill>
                <a:latin typeface="Inter"/>
                <a:ea typeface="Inter"/>
                <a:cs typeface="Inter"/>
                <a:sym typeface="Inter"/>
              </a:rPr>
              <a:t>responds faster to the market changes to </a:t>
            </a:r>
            <a:r>
              <a:rPr b="1" i="0" lang="en-US" sz="4400">
                <a:solidFill>
                  <a:srgbClr val="000000"/>
                </a:solidFill>
                <a:latin typeface="Inter"/>
                <a:ea typeface="Inter"/>
                <a:cs typeface="Inter"/>
                <a:sym typeface="Inter"/>
              </a:rPr>
              <a:t>improve business growth</a:t>
            </a:r>
            <a:r>
              <a:rPr b="0" i="0" lang="en-US" sz="4400">
                <a:solidFill>
                  <a:srgbClr val="000000"/>
                </a:solidFill>
                <a:latin typeface="Inter"/>
                <a:ea typeface="Inter"/>
                <a:cs typeface="Inter"/>
                <a:sym typeface="Inter"/>
              </a:rPr>
              <a:t>.</a:t>
            </a:r>
            <a:endParaRPr/>
          </a:p>
          <a:p>
            <a:pPr indent="-342900" lvl="0" marL="342900" rtl="0" algn="just">
              <a:lnSpc>
                <a:spcPct val="100000"/>
              </a:lnSpc>
              <a:spcBef>
                <a:spcPts val="418"/>
              </a:spcBef>
              <a:spcAft>
                <a:spcPts val="0"/>
              </a:spcAft>
              <a:buClr>
                <a:srgbClr val="000000"/>
              </a:buClr>
              <a:buSzPct val="100000"/>
              <a:buFont typeface="Arial"/>
              <a:buChar char="•"/>
            </a:pPr>
            <a:r>
              <a:rPr b="0" i="0" lang="en-US" sz="4400">
                <a:solidFill>
                  <a:srgbClr val="000000"/>
                </a:solidFill>
                <a:latin typeface="Inter"/>
                <a:ea typeface="Inter"/>
                <a:cs typeface="Inter"/>
                <a:sym typeface="Inter"/>
              </a:rPr>
              <a:t>DevOps is an excellent approach for </a:t>
            </a:r>
            <a:r>
              <a:rPr b="1" lang="en-US" sz="4400"/>
              <a:t>quick development and deployment of applications</a:t>
            </a:r>
            <a:r>
              <a:rPr b="0" i="0" lang="en-US" sz="4400">
                <a:solidFill>
                  <a:srgbClr val="000000"/>
                </a:solidFill>
                <a:latin typeface="Inter"/>
                <a:ea typeface="Inter"/>
                <a:cs typeface="Inter"/>
                <a:sym typeface="Inter"/>
              </a:rPr>
              <a:t>. Thus </a:t>
            </a:r>
            <a:r>
              <a:rPr lang="en-US" sz="4400">
                <a:solidFill>
                  <a:srgbClr val="000000"/>
                </a:solidFill>
                <a:latin typeface="Inter"/>
                <a:ea typeface="Inter"/>
                <a:cs typeface="Inter"/>
                <a:sym typeface="Inter"/>
              </a:rPr>
              <a:t>DevOps </a:t>
            </a:r>
            <a:r>
              <a:rPr b="1" lang="en-US" sz="4400"/>
              <a:t>increases business profit </a:t>
            </a:r>
            <a:r>
              <a:rPr b="0" i="0" lang="en-US" sz="4400">
                <a:solidFill>
                  <a:srgbClr val="000000"/>
                </a:solidFill>
                <a:latin typeface="Inter"/>
                <a:ea typeface="Inter"/>
                <a:cs typeface="Inter"/>
                <a:sym typeface="Inter"/>
              </a:rPr>
              <a:t>by decreasing software delivery time and transportation costs.</a:t>
            </a:r>
            <a:endParaRPr/>
          </a:p>
          <a:p>
            <a:pPr indent="-342900" lvl="0" marL="342900" rtl="0" algn="just">
              <a:lnSpc>
                <a:spcPct val="100000"/>
              </a:lnSpc>
              <a:spcBef>
                <a:spcPts val="418"/>
              </a:spcBef>
              <a:spcAft>
                <a:spcPts val="0"/>
              </a:spcAft>
              <a:buClr>
                <a:srgbClr val="000000"/>
              </a:buClr>
              <a:buSzPct val="100000"/>
              <a:buFont typeface="Arial"/>
              <a:buChar char="•"/>
            </a:pPr>
            <a:r>
              <a:rPr b="0" i="0" lang="en-US" sz="4400">
                <a:solidFill>
                  <a:srgbClr val="000000"/>
                </a:solidFill>
                <a:latin typeface="Inter"/>
                <a:ea typeface="Inter"/>
                <a:cs typeface="Inter"/>
                <a:sym typeface="Inter"/>
              </a:rPr>
              <a:t>DevOps </a:t>
            </a:r>
            <a:r>
              <a:rPr b="1" lang="en-US" sz="4400"/>
              <a:t>clears the descriptive process</a:t>
            </a:r>
            <a:r>
              <a:rPr b="0" i="0" lang="en-US" sz="4400">
                <a:solidFill>
                  <a:srgbClr val="000000"/>
                </a:solidFill>
                <a:latin typeface="Inter"/>
                <a:ea typeface="Inter"/>
                <a:cs typeface="Inter"/>
                <a:sym typeface="Inter"/>
              </a:rPr>
              <a:t>, which gives </a:t>
            </a:r>
            <a:r>
              <a:rPr b="1" lang="en-US" sz="4400"/>
              <a:t>clarity on product development </a:t>
            </a:r>
            <a:r>
              <a:rPr b="0" i="0" lang="en-US" sz="4400">
                <a:solidFill>
                  <a:srgbClr val="000000"/>
                </a:solidFill>
                <a:latin typeface="Inter"/>
                <a:ea typeface="Inter"/>
                <a:cs typeface="Inter"/>
                <a:sym typeface="Inter"/>
              </a:rPr>
              <a:t>and delivery. As a result it improves customer experience and satisfaction.</a:t>
            </a:r>
            <a:endParaRPr/>
          </a:p>
          <a:p>
            <a:pPr indent="-342900" lvl="0" marL="342900" rtl="0" algn="just">
              <a:lnSpc>
                <a:spcPct val="100000"/>
              </a:lnSpc>
              <a:spcBef>
                <a:spcPts val="418"/>
              </a:spcBef>
              <a:spcAft>
                <a:spcPts val="0"/>
              </a:spcAft>
              <a:buClr>
                <a:srgbClr val="000000"/>
              </a:buClr>
              <a:buSzPct val="100000"/>
              <a:buFont typeface="Arial"/>
              <a:buChar char="•"/>
            </a:pPr>
            <a:r>
              <a:rPr b="0" i="0" lang="en-US" sz="4400">
                <a:solidFill>
                  <a:srgbClr val="000000"/>
                </a:solidFill>
                <a:latin typeface="Inter"/>
                <a:ea typeface="Inter"/>
                <a:cs typeface="Inter"/>
                <a:sym typeface="Inter"/>
              </a:rPr>
              <a:t>DevOps</a:t>
            </a:r>
            <a:r>
              <a:rPr b="1" lang="en-US" sz="4400"/>
              <a:t> simplifies collaboration </a:t>
            </a:r>
            <a:r>
              <a:rPr b="0" i="0" lang="en-US" sz="4400">
                <a:solidFill>
                  <a:srgbClr val="000000"/>
                </a:solidFill>
                <a:latin typeface="Inter"/>
                <a:ea typeface="Inter"/>
                <a:cs typeface="Inter"/>
                <a:sym typeface="Inter"/>
              </a:rPr>
              <a:t>and places all tools in the cloud for customers to access.</a:t>
            </a:r>
            <a:endParaRPr/>
          </a:p>
          <a:p>
            <a:pPr indent="-342900" lvl="0" marL="342900" rtl="0" algn="just">
              <a:lnSpc>
                <a:spcPct val="100000"/>
              </a:lnSpc>
              <a:spcBef>
                <a:spcPts val="418"/>
              </a:spcBef>
              <a:spcAft>
                <a:spcPts val="0"/>
              </a:spcAft>
              <a:buClr>
                <a:srgbClr val="000000"/>
              </a:buClr>
              <a:buSzPct val="100000"/>
              <a:buFont typeface="Arial"/>
              <a:buChar char="•"/>
            </a:pPr>
            <a:r>
              <a:rPr b="0" i="0" lang="en-US" sz="4400">
                <a:solidFill>
                  <a:srgbClr val="000000"/>
                </a:solidFill>
                <a:latin typeface="Inter"/>
                <a:ea typeface="Inter"/>
                <a:cs typeface="Inter"/>
                <a:sym typeface="Inter"/>
              </a:rPr>
              <a:t>DevOps means </a:t>
            </a:r>
            <a:r>
              <a:rPr b="1" lang="en-US" sz="4400"/>
              <a:t>collective responsibility</a:t>
            </a:r>
            <a:r>
              <a:rPr b="0" i="0" lang="en-US" sz="4400">
                <a:solidFill>
                  <a:srgbClr val="000000"/>
                </a:solidFill>
                <a:latin typeface="Inter"/>
                <a:ea typeface="Inter"/>
                <a:cs typeface="Inter"/>
                <a:sym typeface="Inter"/>
              </a:rPr>
              <a:t>, which leads to </a:t>
            </a:r>
            <a:r>
              <a:rPr b="1" lang="en-US" sz="4400"/>
              <a:t>better team engagement </a:t>
            </a:r>
            <a:r>
              <a:rPr b="0" i="0" lang="en-US" sz="4400">
                <a:solidFill>
                  <a:srgbClr val="000000"/>
                </a:solidFill>
                <a:latin typeface="Inter"/>
                <a:ea typeface="Inter"/>
                <a:cs typeface="Inter"/>
                <a:sym typeface="Inter"/>
              </a:rPr>
              <a:t>and </a:t>
            </a:r>
            <a:r>
              <a:rPr lang="en-US" sz="4400"/>
              <a:t>productivity.</a:t>
            </a:r>
            <a:endParaRPr/>
          </a:p>
          <a:p>
            <a:pPr indent="-342900" lvl="0" marL="342900" rtl="0" algn="l">
              <a:lnSpc>
                <a:spcPct val="100000"/>
              </a:lnSpc>
              <a:spcBef>
                <a:spcPts val="418"/>
              </a:spcBef>
              <a:spcAft>
                <a:spcPts val="0"/>
              </a:spcAft>
              <a:buClr>
                <a:schemeClr val="dk1"/>
              </a:buClr>
              <a:buSzPct val="100000"/>
              <a:buChar char="•"/>
            </a:pPr>
            <a:r>
              <a:rPr lang="en-US" sz="4400"/>
              <a:t>By not using a DevOps approach, teams may find that projects end up late more often, and they are just not as efficient overall</a:t>
            </a:r>
            <a:r>
              <a:rPr lang="en-US"/>
              <a:t>. </a:t>
            </a:r>
            <a:endParaRPr/>
          </a:p>
        </p:txBody>
      </p:sp>
      <p:sp>
        <p:nvSpPr>
          <p:cNvPr id="793" name="Google Shape;793;p6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794" name="Google Shape;794;p6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795" name="Google Shape;795;p6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6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Benefits of using DevOps</a:t>
            </a:r>
            <a:endParaRPr/>
          </a:p>
        </p:txBody>
      </p:sp>
      <p:sp>
        <p:nvSpPr>
          <p:cNvPr id="801" name="Google Shape;801;p6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02" name="Google Shape;802;p6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03" name="Google Shape;803;p6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Business Benefits of DevOps" id="804" name="Google Shape;804;p69"/>
          <p:cNvPicPr preferRelativeResize="0"/>
          <p:nvPr/>
        </p:nvPicPr>
        <p:blipFill rotWithShape="1">
          <a:blip r:embed="rId3">
            <a:alphaModFix/>
          </a:blip>
          <a:srcRect b="0" l="0" r="0" t="12816"/>
          <a:stretch/>
        </p:blipFill>
        <p:spPr>
          <a:xfrm>
            <a:off x="2741612" y="1752600"/>
            <a:ext cx="7000876" cy="382303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7"/>
          <p:cNvSpPr txBox="1"/>
          <p:nvPr>
            <p:ph type="title"/>
          </p:nvPr>
        </p:nvSpPr>
        <p:spPr>
          <a:xfrm>
            <a:off x="1464286" y="516022"/>
            <a:ext cx="10488917" cy="1067277"/>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Waterfall  model vs Agile                                    </a:t>
            </a:r>
            <a:br>
              <a:rPr lang="en-US">
                <a:latin typeface="Calibri"/>
                <a:ea typeface="Calibri"/>
                <a:cs typeface="Calibri"/>
                <a:sym typeface="Calibri"/>
              </a:rPr>
            </a:br>
            <a:endParaRPr>
              <a:latin typeface="Calibri"/>
              <a:ea typeface="Calibri"/>
              <a:cs typeface="Calibri"/>
              <a:sym typeface="Calibri"/>
            </a:endParaRPr>
          </a:p>
        </p:txBody>
      </p:sp>
      <p:sp>
        <p:nvSpPr>
          <p:cNvPr id="170" name="Google Shape;170;p7"/>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171" name="Google Shape;171;p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id="172" name="Google Shape;172;p7"/>
          <p:cNvPicPr preferRelativeResize="0"/>
          <p:nvPr/>
        </p:nvPicPr>
        <p:blipFill rotWithShape="1">
          <a:blip r:embed="rId3">
            <a:alphaModFix/>
          </a:blip>
          <a:srcRect b="0" l="0" r="0" t="0"/>
          <a:stretch/>
        </p:blipFill>
        <p:spPr>
          <a:xfrm>
            <a:off x="195019" y="287422"/>
            <a:ext cx="1269267" cy="1313255"/>
          </a:xfrm>
          <a:prstGeom prst="rect">
            <a:avLst/>
          </a:prstGeom>
          <a:noFill/>
          <a:ln>
            <a:noFill/>
          </a:ln>
        </p:spPr>
      </p:pic>
      <p:sp>
        <p:nvSpPr>
          <p:cNvPr id="173" name="Google Shape;173;p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pic>
        <p:nvPicPr>
          <p:cNvPr descr="Image result for waterfall vs agile" id="174" name="Google Shape;174;p7"/>
          <p:cNvPicPr preferRelativeResize="0"/>
          <p:nvPr>
            <p:ph idx="1" type="body"/>
          </p:nvPr>
        </p:nvPicPr>
        <p:blipFill rotWithShape="1">
          <a:blip r:embed="rId4">
            <a:alphaModFix/>
          </a:blip>
          <a:srcRect b="0" l="4437" r="2670" t="0"/>
          <a:stretch/>
        </p:blipFill>
        <p:spPr>
          <a:xfrm>
            <a:off x="2284412" y="1506825"/>
            <a:ext cx="7620000" cy="4926000"/>
          </a:xfrm>
          <a:prstGeom prst="rect">
            <a:avLst/>
          </a:prstGeom>
          <a:noFill/>
          <a:ln cap="sq" cmpd="sng" w="381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7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Goals </a:t>
            </a:r>
            <a:endParaRPr/>
          </a:p>
        </p:txBody>
      </p:sp>
      <p:grpSp>
        <p:nvGrpSpPr>
          <p:cNvPr id="810" name="Google Shape;810;p70"/>
          <p:cNvGrpSpPr/>
          <p:nvPr/>
        </p:nvGrpSpPr>
        <p:grpSpPr>
          <a:xfrm>
            <a:off x="-153988" y="1604377"/>
            <a:ext cx="11733371" cy="5112920"/>
            <a:chOff x="0" y="4177"/>
            <a:chExt cx="11733371" cy="5112920"/>
          </a:xfrm>
        </p:grpSpPr>
        <p:sp>
          <p:nvSpPr>
            <p:cNvPr id="811" name="Google Shape;811;p70"/>
            <p:cNvSpPr/>
            <p:nvPr/>
          </p:nvSpPr>
          <p:spPr>
            <a:xfrm>
              <a:off x="0" y="316270"/>
              <a:ext cx="2933343" cy="356677"/>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70"/>
            <p:cNvSpPr txBox="1"/>
            <p:nvPr/>
          </p:nvSpPr>
          <p:spPr>
            <a:xfrm>
              <a:off x="0" y="316270"/>
              <a:ext cx="2933343" cy="356677"/>
            </a:xfrm>
            <a:prstGeom prst="rect">
              <a:avLst/>
            </a:prstGeom>
            <a:noFill/>
            <a:ln>
              <a:noFill/>
            </a:ln>
          </p:spPr>
          <p:txBody>
            <a:bodyPr anchorCtr="0" anchor="ctr" bIns="50800" lIns="142225" spcFirstLastPara="1" rIns="142225" wrap="square" tIns="50800">
              <a:noAutofit/>
            </a:bodyPr>
            <a:lstStyle/>
            <a:p>
              <a:pPr indent="0" lvl="0" marL="0" marR="0" rtl="0" algn="r">
                <a:lnSpc>
                  <a:spcPct val="90000"/>
                </a:lnSpc>
                <a:spcBef>
                  <a:spcPts val="0"/>
                </a:spcBef>
                <a:spcAft>
                  <a:spcPts val="0"/>
                </a:spcAft>
                <a:buClr>
                  <a:schemeClr val="dk1"/>
                </a:buClr>
                <a:buSzPts val="2000"/>
                <a:buFont typeface="Calibri"/>
                <a:buNone/>
              </a:pPr>
              <a:r>
                <a:rPr b="1" i="0" lang="en-US" sz="2000" u="none" cap="none" strike="noStrike">
                  <a:solidFill>
                    <a:schemeClr val="dk1"/>
                  </a:solidFill>
                  <a:latin typeface="Calibri"/>
                  <a:ea typeface="Calibri"/>
                  <a:cs typeface="Calibri"/>
                  <a:sym typeface="Calibri"/>
                </a:rPr>
                <a:t>Improved Quality</a:t>
              </a:r>
              <a:endParaRPr b="1" i="0" sz="2000" u="none" cap="none" strike="noStrike">
                <a:solidFill>
                  <a:schemeClr val="dk1"/>
                </a:solidFill>
                <a:latin typeface="Calibri"/>
                <a:ea typeface="Calibri"/>
                <a:cs typeface="Calibri"/>
                <a:sym typeface="Calibri"/>
              </a:endParaRPr>
            </a:p>
          </p:txBody>
        </p:sp>
        <p:sp>
          <p:nvSpPr>
            <p:cNvPr id="813" name="Google Shape;813;p70"/>
            <p:cNvSpPr/>
            <p:nvPr/>
          </p:nvSpPr>
          <p:spPr>
            <a:xfrm>
              <a:off x="2933342" y="4177"/>
              <a:ext cx="586668" cy="980862"/>
            </a:xfrm>
            <a:prstGeom prst="leftBrace">
              <a:avLst>
                <a:gd fmla="val 35000" name="adj1"/>
                <a:gd fmla="val 50000" name="adj2"/>
              </a:avLst>
            </a:prstGeom>
            <a:no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70"/>
            <p:cNvSpPr/>
            <p:nvPr/>
          </p:nvSpPr>
          <p:spPr>
            <a:xfrm>
              <a:off x="3754679" y="4177"/>
              <a:ext cx="7978692" cy="980862"/>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70"/>
            <p:cNvSpPr txBox="1"/>
            <p:nvPr/>
          </p:nvSpPr>
          <p:spPr>
            <a:xfrm>
              <a:off x="3754679" y="4177"/>
              <a:ext cx="7978692" cy="980862"/>
            </a:xfrm>
            <a:prstGeom prst="rect">
              <a:avLst/>
            </a:prstGeom>
            <a:noFill/>
            <a:ln>
              <a:noFill/>
            </a:ln>
          </p:spPr>
          <p:txBody>
            <a:bodyPr anchorCtr="0" anchor="ctr" bIns="76200" lIns="76200" spcFirstLastPara="1" rIns="76200" wrap="square" tIns="76200">
              <a:noAutofit/>
            </a:bodyPr>
            <a:lstStyle/>
            <a:p>
              <a:pPr indent="-228600" lvl="1" marL="228600" marR="0" rtl="0" algn="l">
                <a:lnSpc>
                  <a:spcPct val="90000"/>
                </a:lnSpc>
                <a:spcBef>
                  <a:spcPts val="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DevOps can help ensure that your applications are delivered on time and with high quality</a:t>
              </a:r>
              <a:endParaRPr b="0" i="0" sz="2000" u="none" cap="none" strike="noStrike">
                <a:solidFill>
                  <a:schemeClr val="lt1"/>
                </a:solidFill>
                <a:latin typeface="Calibri"/>
                <a:ea typeface="Calibri"/>
                <a:cs typeface="Calibri"/>
                <a:sym typeface="Calibri"/>
              </a:endParaRPr>
            </a:p>
            <a:p>
              <a:pPr indent="-228600" lvl="1" marL="228600" marR="0" rtl="0" algn="l">
                <a:lnSpc>
                  <a:spcPct val="90000"/>
                </a:lnSpc>
                <a:spcBef>
                  <a:spcPts val="30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It can also help reduce the number of errors and defects in your code.</a:t>
              </a:r>
              <a:endParaRPr b="0" i="0" sz="2000" u="none" cap="none" strike="noStrike">
                <a:solidFill>
                  <a:schemeClr val="lt1"/>
                </a:solidFill>
                <a:latin typeface="Calibri"/>
                <a:ea typeface="Calibri"/>
                <a:cs typeface="Calibri"/>
                <a:sym typeface="Calibri"/>
              </a:endParaRPr>
            </a:p>
          </p:txBody>
        </p:sp>
        <p:sp>
          <p:nvSpPr>
            <p:cNvPr id="816" name="Google Shape;816;p70"/>
            <p:cNvSpPr/>
            <p:nvPr/>
          </p:nvSpPr>
          <p:spPr>
            <a:xfrm>
              <a:off x="0" y="1176519"/>
              <a:ext cx="2933343" cy="621308"/>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70"/>
            <p:cNvSpPr txBox="1"/>
            <p:nvPr/>
          </p:nvSpPr>
          <p:spPr>
            <a:xfrm>
              <a:off x="0" y="1176519"/>
              <a:ext cx="2933343" cy="621308"/>
            </a:xfrm>
            <a:prstGeom prst="rect">
              <a:avLst/>
            </a:prstGeom>
            <a:noFill/>
            <a:ln>
              <a:noFill/>
            </a:ln>
          </p:spPr>
          <p:txBody>
            <a:bodyPr anchorCtr="0" anchor="ctr" bIns="50800" lIns="142225" spcFirstLastPara="1" rIns="142225" wrap="square" tIns="50800">
              <a:noAutofit/>
            </a:bodyPr>
            <a:lstStyle/>
            <a:p>
              <a:pPr indent="0" lvl="0" marL="0" marR="0" rtl="0" algn="r">
                <a:lnSpc>
                  <a:spcPct val="90000"/>
                </a:lnSpc>
                <a:spcBef>
                  <a:spcPts val="0"/>
                </a:spcBef>
                <a:spcAft>
                  <a:spcPts val="0"/>
                </a:spcAft>
                <a:buClr>
                  <a:schemeClr val="dk1"/>
                </a:buClr>
                <a:buSzPts val="2000"/>
                <a:buFont typeface="Calibri"/>
                <a:buNone/>
              </a:pPr>
              <a:r>
                <a:rPr b="1" i="0" lang="en-US" sz="2000" u="none" cap="none" strike="noStrike">
                  <a:solidFill>
                    <a:schemeClr val="dk1"/>
                  </a:solidFill>
                  <a:latin typeface="Calibri"/>
                  <a:ea typeface="Calibri"/>
                  <a:cs typeface="Calibri"/>
                  <a:sym typeface="Calibri"/>
                </a:rPr>
                <a:t>Faster Development Processes</a:t>
              </a:r>
              <a:endParaRPr b="0" i="0" sz="1400" u="none" cap="none" strike="noStrike">
                <a:solidFill>
                  <a:srgbClr val="000000"/>
                </a:solidFill>
                <a:latin typeface="Arial"/>
                <a:ea typeface="Arial"/>
                <a:cs typeface="Arial"/>
                <a:sym typeface="Arial"/>
              </a:endParaRPr>
            </a:p>
          </p:txBody>
        </p:sp>
        <p:sp>
          <p:nvSpPr>
            <p:cNvPr id="818" name="Google Shape;818;p70"/>
            <p:cNvSpPr/>
            <p:nvPr/>
          </p:nvSpPr>
          <p:spPr>
            <a:xfrm>
              <a:off x="2933342" y="1001776"/>
              <a:ext cx="586668" cy="970795"/>
            </a:xfrm>
            <a:prstGeom prst="leftBrace">
              <a:avLst>
                <a:gd fmla="val 35000" name="adj1"/>
                <a:gd fmla="val 50000" name="adj2"/>
              </a:avLst>
            </a:prstGeom>
            <a:no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70"/>
            <p:cNvSpPr/>
            <p:nvPr/>
          </p:nvSpPr>
          <p:spPr>
            <a:xfrm>
              <a:off x="3754679" y="1001776"/>
              <a:ext cx="7978692" cy="970795"/>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70"/>
            <p:cNvSpPr txBox="1"/>
            <p:nvPr/>
          </p:nvSpPr>
          <p:spPr>
            <a:xfrm>
              <a:off x="3754679" y="1001776"/>
              <a:ext cx="7978692" cy="970795"/>
            </a:xfrm>
            <a:prstGeom prst="rect">
              <a:avLst/>
            </a:prstGeom>
            <a:noFill/>
            <a:ln>
              <a:noFill/>
            </a:ln>
          </p:spPr>
          <p:txBody>
            <a:bodyPr anchorCtr="0" anchor="ctr" bIns="76200" lIns="76200" spcFirstLastPara="1" rIns="76200" wrap="square" tIns="76200">
              <a:noAutofit/>
            </a:bodyPr>
            <a:lstStyle/>
            <a:p>
              <a:pPr indent="-228600" lvl="1" marL="228600" marR="0" rtl="0" algn="l">
                <a:lnSpc>
                  <a:spcPct val="90000"/>
                </a:lnSpc>
                <a:spcBef>
                  <a:spcPts val="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With DevOps one can deploy new features faster and more efficiently. </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30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It helps to release new versions of your applications more frequently, leading to a higher level of customer satisfaction.</a:t>
              </a:r>
              <a:endParaRPr b="0" i="0" sz="1400" u="none" cap="none" strike="noStrike">
                <a:solidFill>
                  <a:srgbClr val="000000"/>
                </a:solidFill>
                <a:latin typeface="Arial"/>
                <a:ea typeface="Arial"/>
                <a:cs typeface="Arial"/>
                <a:sym typeface="Arial"/>
              </a:endParaRPr>
            </a:p>
          </p:txBody>
        </p:sp>
        <p:sp>
          <p:nvSpPr>
            <p:cNvPr id="821" name="Google Shape;821;p70"/>
            <p:cNvSpPr/>
            <p:nvPr/>
          </p:nvSpPr>
          <p:spPr>
            <a:xfrm>
              <a:off x="0" y="2424007"/>
              <a:ext cx="2933343" cy="356677"/>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70"/>
            <p:cNvSpPr txBox="1"/>
            <p:nvPr/>
          </p:nvSpPr>
          <p:spPr>
            <a:xfrm>
              <a:off x="0" y="2424007"/>
              <a:ext cx="2933343" cy="356677"/>
            </a:xfrm>
            <a:prstGeom prst="rect">
              <a:avLst/>
            </a:prstGeom>
            <a:noFill/>
            <a:ln>
              <a:noFill/>
            </a:ln>
          </p:spPr>
          <p:txBody>
            <a:bodyPr anchorCtr="0" anchor="ctr" bIns="50800" lIns="142225" spcFirstLastPara="1" rIns="142225" wrap="square" tIns="50800">
              <a:noAutofit/>
            </a:bodyPr>
            <a:lstStyle/>
            <a:p>
              <a:pPr indent="0" lvl="0" marL="0" marR="0" rtl="0" algn="r">
                <a:lnSpc>
                  <a:spcPct val="90000"/>
                </a:lnSpc>
                <a:spcBef>
                  <a:spcPts val="0"/>
                </a:spcBef>
                <a:spcAft>
                  <a:spcPts val="0"/>
                </a:spcAft>
                <a:buClr>
                  <a:schemeClr val="dk1"/>
                </a:buClr>
                <a:buSzPts val="2000"/>
                <a:buFont typeface="Calibri"/>
                <a:buNone/>
              </a:pPr>
              <a:r>
                <a:rPr b="1" i="0" lang="en-US" sz="2000" u="none" cap="none" strike="noStrike">
                  <a:solidFill>
                    <a:schemeClr val="dk1"/>
                  </a:solidFill>
                  <a:latin typeface="Calibri"/>
                  <a:ea typeface="Calibri"/>
                  <a:cs typeface="Calibri"/>
                  <a:sym typeface="Calibri"/>
                </a:rPr>
                <a:t>Increased Agility</a:t>
              </a:r>
              <a:endParaRPr b="0" i="0" sz="1400" u="none" cap="none" strike="noStrike">
                <a:solidFill>
                  <a:srgbClr val="000000"/>
                </a:solidFill>
                <a:latin typeface="Arial"/>
                <a:ea typeface="Arial"/>
                <a:cs typeface="Arial"/>
                <a:sym typeface="Arial"/>
              </a:endParaRPr>
            </a:p>
          </p:txBody>
        </p:sp>
        <p:sp>
          <p:nvSpPr>
            <p:cNvPr id="823" name="Google Shape;823;p70"/>
            <p:cNvSpPr/>
            <p:nvPr/>
          </p:nvSpPr>
          <p:spPr>
            <a:xfrm>
              <a:off x="2933342" y="1989307"/>
              <a:ext cx="586668" cy="1226078"/>
            </a:xfrm>
            <a:prstGeom prst="leftBrace">
              <a:avLst>
                <a:gd fmla="val 35000" name="adj1"/>
                <a:gd fmla="val 50000" name="adj2"/>
              </a:avLst>
            </a:prstGeom>
            <a:no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70"/>
            <p:cNvSpPr/>
            <p:nvPr/>
          </p:nvSpPr>
          <p:spPr>
            <a:xfrm>
              <a:off x="3754679" y="1989307"/>
              <a:ext cx="7978692" cy="1226078"/>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70"/>
            <p:cNvSpPr txBox="1"/>
            <p:nvPr/>
          </p:nvSpPr>
          <p:spPr>
            <a:xfrm>
              <a:off x="3754679" y="1989307"/>
              <a:ext cx="7978692" cy="1226078"/>
            </a:xfrm>
            <a:prstGeom prst="rect">
              <a:avLst/>
            </a:prstGeom>
            <a:noFill/>
            <a:ln>
              <a:noFill/>
            </a:ln>
          </p:spPr>
          <p:txBody>
            <a:bodyPr anchorCtr="0" anchor="ctr" bIns="76200" lIns="76200" spcFirstLastPara="1" rIns="76200" wrap="square" tIns="76200">
              <a:noAutofit/>
            </a:bodyPr>
            <a:lstStyle/>
            <a:p>
              <a:pPr indent="-228600" lvl="1" marL="228600" marR="0" rtl="0" algn="l">
                <a:lnSpc>
                  <a:spcPct val="90000"/>
                </a:lnSpc>
                <a:spcBef>
                  <a:spcPts val="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 DevOps quickly respond to changes in the market or regulatory environment. </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30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This enables to stay ahead of the competition and maintain a leadership position in your field.</a:t>
              </a:r>
              <a:endParaRPr b="0" i="0" sz="1400" u="none" cap="none" strike="noStrike">
                <a:solidFill>
                  <a:srgbClr val="000000"/>
                </a:solidFill>
                <a:latin typeface="Arial"/>
                <a:ea typeface="Arial"/>
                <a:cs typeface="Arial"/>
                <a:sym typeface="Arial"/>
              </a:endParaRPr>
            </a:p>
          </p:txBody>
        </p:sp>
        <p:sp>
          <p:nvSpPr>
            <p:cNvPr id="826" name="Google Shape;826;p70"/>
            <p:cNvSpPr/>
            <p:nvPr/>
          </p:nvSpPr>
          <p:spPr>
            <a:xfrm>
              <a:off x="0" y="3521921"/>
              <a:ext cx="2933343" cy="356677"/>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70"/>
            <p:cNvSpPr txBox="1"/>
            <p:nvPr/>
          </p:nvSpPr>
          <p:spPr>
            <a:xfrm>
              <a:off x="0" y="3521921"/>
              <a:ext cx="2933343" cy="356677"/>
            </a:xfrm>
            <a:prstGeom prst="rect">
              <a:avLst/>
            </a:prstGeom>
            <a:noFill/>
            <a:ln>
              <a:noFill/>
            </a:ln>
          </p:spPr>
          <p:txBody>
            <a:bodyPr anchorCtr="0" anchor="ctr" bIns="50800" lIns="142225" spcFirstLastPara="1" rIns="142225" wrap="square" tIns="50800">
              <a:noAutofit/>
            </a:bodyPr>
            <a:lstStyle/>
            <a:p>
              <a:pPr indent="0" lvl="0" marL="0" marR="0" rtl="0" algn="r">
                <a:lnSpc>
                  <a:spcPct val="90000"/>
                </a:lnSpc>
                <a:spcBef>
                  <a:spcPts val="0"/>
                </a:spcBef>
                <a:spcAft>
                  <a:spcPts val="0"/>
                </a:spcAft>
                <a:buClr>
                  <a:schemeClr val="dk1"/>
                </a:buClr>
                <a:buSzPts val="2000"/>
                <a:buFont typeface="Calibri"/>
                <a:buNone/>
              </a:pPr>
              <a:r>
                <a:rPr b="1" i="0" lang="en-US" sz="2000" u="none" cap="none" strike="noStrike">
                  <a:solidFill>
                    <a:schemeClr val="dk1"/>
                  </a:solidFill>
                  <a:latin typeface="Calibri"/>
                  <a:ea typeface="Calibri"/>
                  <a:cs typeface="Calibri"/>
                  <a:sym typeface="Calibri"/>
                </a:rPr>
                <a:t>Reduced risk</a:t>
              </a:r>
              <a:endParaRPr b="0" i="0" sz="1400" u="none" cap="none" strike="noStrike">
                <a:solidFill>
                  <a:srgbClr val="000000"/>
                </a:solidFill>
                <a:latin typeface="Arial"/>
                <a:ea typeface="Arial"/>
                <a:cs typeface="Arial"/>
                <a:sym typeface="Arial"/>
              </a:endParaRPr>
            </a:p>
          </p:txBody>
        </p:sp>
        <p:sp>
          <p:nvSpPr>
            <p:cNvPr id="828" name="Google Shape;828;p70"/>
            <p:cNvSpPr/>
            <p:nvPr/>
          </p:nvSpPr>
          <p:spPr>
            <a:xfrm>
              <a:off x="2933342" y="3232121"/>
              <a:ext cx="586668" cy="936278"/>
            </a:xfrm>
            <a:prstGeom prst="leftBrace">
              <a:avLst>
                <a:gd fmla="val 35000" name="adj1"/>
                <a:gd fmla="val 50000" name="adj2"/>
              </a:avLst>
            </a:prstGeom>
            <a:no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70"/>
            <p:cNvSpPr/>
            <p:nvPr/>
          </p:nvSpPr>
          <p:spPr>
            <a:xfrm>
              <a:off x="3754679" y="3232121"/>
              <a:ext cx="7978692" cy="936278"/>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70"/>
            <p:cNvSpPr txBox="1"/>
            <p:nvPr/>
          </p:nvSpPr>
          <p:spPr>
            <a:xfrm>
              <a:off x="3754679" y="3232121"/>
              <a:ext cx="7978692" cy="936278"/>
            </a:xfrm>
            <a:prstGeom prst="rect">
              <a:avLst/>
            </a:prstGeom>
            <a:noFill/>
            <a:ln>
              <a:noFill/>
            </a:ln>
          </p:spPr>
          <p:txBody>
            <a:bodyPr anchorCtr="0" anchor="ctr" bIns="76200" lIns="76200" spcFirstLastPara="1" rIns="76200" wrap="square" tIns="76200">
              <a:noAutofit/>
            </a:bodyPr>
            <a:lstStyle/>
            <a:p>
              <a:pPr indent="-228600" lvl="1" marL="228600" marR="0" rtl="0" algn="l">
                <a:lnSpc>
                  <a:spcPct val="90000"/>
                </a:lnSpc>
                <a:spcBef>
                  <a:spcPts val="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Operators can take over specific tasks or processes previously handled by developers, leading to a decrease in the number of errors and increased efficiency.</a:t>
              </a:r>
              <a:endParaRPr b="0" i="0" sz="1400" u="none" cap="none" strike="noStrike">
                <a:solidFill>
                  <a:srgbClr val="000000"/>
                </a:solidFill>
                <a:latin typeface="Arial"/>
                <a:ea typeface="Arial"/>
                <a:cs typeface="Arial"/>
                <a:sym typeface="Arial"/>
              </a:endParaRPr>
            </a:p>
          </p:txBody>
        </p:sp>
        <p:sp>
          <p:nvSpPr>
            <p:cNvPr id="831" name="Google Shape;831;p70"/>
            <p:cNvSpPr/>
            <p:nvPr/>
          </p:nvSpPr>
          <p:spPr>
            <a:xfrm>
              <a:off x="0" y="4340461"/>
              <a:ext cx="2933343" cy="621308"/>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70"/>
            <p:cNvSpPr txBox="1"/>
            <p:nvPr/>
          </p:nvSpPr>
          <p:spPr>
            <a:xfrm>
              <a:off x="0" y="4340461"/>
              <a:ext cx="2933343" cy="621308"/>
            </a:xfrm>
            <a:prstGeom prst="rect">
              <a:avLst/>
            </a:prstGeom>
            <a:noFill/>
            <a:ln>
              <a:noFill/>
            </a:ln>
          </p:spPr>
          <p:txBody>
            <a:bodyPr anchorCtr="0" anchor="ctr" bIns="50800" lIns="142225" spcFirstLastPara="1" rIns="142225" wrap="square" tIns="50800">
              <a:noAutofit/>
            </a:bodyPr>
            <a:lstStyle/>
            <a:p>
              <a:pPr indent="0" lvl="0" marL="0" marR="0" rtl="0" algn="r">
                <a:lnSpc>
                  <a:spcPct val="90000"/>
                </a:lnSpc>
                <a:spcBef>
                  <a:spcPts val="0"/>
                </a:spcBef>
                <a:spcAft>
                  <a:spcPts val="0"/>
                </a:spcAft>
                <a:buClr>
                  <a:schemeClr val="dk1"/>
                </a:buClr>
                <a:buSzPts val="2000"/>
                <a:buFont typeface="Calibri"/>
                <a:buNone/>
              </a:pPr>
              <a:r>
                <a:rPr b="1" i="0" lang="en-US" sz="2000" u="none" cap="none" strike="noStrike">
                  <a:solidFill>
                    <a:schemeClr val="dk1"/>
                  </a:solidFill>
                  <a:latin typeface="Calibri"/>
                  <a:ea typeface="Calibri"/>
                  <a:cs typeface="Calibri"/>
                  <a:sym typeface="Calibri"/>
                </a:rPr>
                <a:t>Improved communication</a:t>
              </a:r>
              <a:endParaRPr b="1" i="0" sz="2000" u="none" cap="none" strike="noStrike">
                <a:solidFill>
                  <a:schemeClr val="dk1"/>
                </a:solidFill>
                <a:latin typeface="Calibri"/>
                <a:ea typeface="Calibri"/>
                <a:cs typeface="Calibri"/>
                <a:sym typeface="Calibri"/>
              </a:endParaRPr>
            </a:p>
          </p:txBody>
        </p:sp>
        <p:sp>
          <p:nvSpPr>
            <p:cNvPr id="833" name="Google Shape;833;p70"/>
            <p:cNvSpPr/>
            <p:nvPr/>
          </p:nvSpPr>
          <p:spPr>
            <a:xfrm>
              <a:off x="2933342" y="4185134"/>
              <a:ext cx="586668" cy="931963"/>
            </a:xfrm>
            <a:prstGeom prst="leftBrace">
              <a:avLst>
                <a:gd fmla="val 35000" name="adj1"/>
                <a:gd fmla="val 50000" name="adj2"/>
              </a:avLst>
            </a:prstGeom>
            <a:no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70"/>
            <p:cNvSpPr/>
            <p:nvPr/>
          </p:nvSpPr>
          <p:spPr>
            <a:xfrm>
              <a:off x="3754679" y="4185134"/>
              <a:ext cx="7978692" cy="931963"/>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70"/>
            <p:cNvSpPr txBox="1"/>
            <p:nvPr/>
          </p:nvSpPr>
          <p:spPr>
            <a:xfrm>
              <a:off x="3754679" y="4185134"/>
              <a:ext cx="7978692" cy="931963"/>
            </a:xfrm>
            <a:prstGeom prst="rect">
              <a:avLst/>
            </a:prstGeom>
            <a:noFill/>
            <a:ln>
              <a:noFill/>
            </a:ln>
          </p:spPr>
          <p:txBody>
            <a:bodyPr anchorCtr="0" anchor="ctr" bIns="76200" lIns="76200" spcFirstLastPara="1" rIns="76200" wrap="square" tIns="76200">
              <a:noAutofit/>
            </a:bodyPr>
            <a:lstStyle/>
            <a:p>
              <a:pPr indent="-228600" lvl="1" marL="228600" marR="0" rtl="0" algn="l">
                <a:lnSpc>
                  <a:spcPct val="90000"/>
                </a:lnSpc>
                <a:spcBef>
                  <a:spcPts val="0"/>
                </a:spcBef>
                <a:spcAft>
                  <a:spcPts val="0"/>
                </a:spcAft>
                <a:buClr>
                  <a:schemeClr val="lt1"/>
                </a:buClr>
                <a:buSzPts val="2000"/>
                <a:buFont typeface="Calibri"/>
                <a:buChar char="•"/>
              </a:pPr>
              <a:r>
                <a:rPr b="0" i="0" lang="en-US" sz="2000" u="none" cap="none" strike="noStrike">
                  <a:solidFill>
                    <a:schemeClr val="lt1"/>
                  </a:solidFill>
                  <a:latin typeface="Calibri"/>
                  <a:ea typeface="Calibri"/>
                  <a:cs typeface="Calibri"/>
                  <a:sym typeface="Calibri"/>
                </a:rPr>
                <a:t>When developers and operators work together closely, they can identify problems early on and make necessary changes before they become major issues.</a:t>
              </a:r>
              <a:endParaRPr b="0" i="0" sz="2000" u="none" cap="none" strike="noStrike">
                <a:solidFill>
                  <a:schemeClr val="lt1"/>
                </a:solidFill>
                <a:latin typeface="Calibri"/>
                <a:ea typeface="Calibri"/>
                <a:cs typeface="Calibri"/>
                <a:sym typeface="Calibri"/>
              </a:endParaRPr>
            </a:p>
          </p:txBody>
        </p:sp>
      </p:grpSp>
      <p:sp>
        <p:nvSpPr>
          <p:cNvPr id="836" name="Google Shape;836;p7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37" name="Google Shape;837;p7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38" name="Google Shape;838;p7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71"/>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Trinity</a:t>
            </a:r>
            <a:endParaRPr/>
          </a:p>
        </p:txBody>
      </p:sp>
      <p:sp>
        <p:nvSpPr>
          <p:cNvPr id="844" name="Google Shape;844;p71"/>
          <p:cNvSpPr txBox="1"/>
          <p:nvPr>
            <p:ph idx="1" type="body"/>
          </p:nvPr>
        </p:nvSpPr>
        <p:spPr>
          <a:xfrm>
            <a:off x="609441" y="1600201"/>
            <a:ext cx="6031767" cy="5121275"/>
          </a:xfrm>
          <a:prstGeom prst="rect">
            <a:avLst/>
          </a:prstGeom>
          <a:noFill/>
          <a:ln>
            <a:noFill/>
          </a:ln>
        </p:spPr>
        <p:txBody>
          <a:bodyPr anchorCtr="0" anchor="t" bIns="45700" lIns="91425" spcFirstLastPara="1" rIns="91425" wrap="square" tIns="45700">
            <a:normAutofit fontScale="40000" lnSpcReduction="20000"/>
          </a:bodyPr>
          <a:lstStyle/>
          <a:p>
            <a:pPr indent="-342900" lvl="0" marL="342900" rtl="0" algn="l">
              <a:lnSpc>
                <a:spcPct val="100000"/>
              </a:lnSpc>
              <a:spcBef>
                <a:spcPts val="0"/>
              </a:spcBef>
              <a:spcAft>
                <a:spcPts val="0"/>
              </a:spcAft>
              <a:buClr>
                <a:schemeClr val="dk1"/>
              </a:buClr>
              <a:buSzPct val="100000"/>
              <a:buChar char="•"/>
            </a:pPr>
            <a:r>
              <a:rPr lang="en-US" sz="5000"/>
              <a:t>Some of the general principles behind the  DevOps are taken from  The Agile Manifesto.  It is also referred as </a:t>
            </a:r>
            <a:r>
              <a:rPr b="1" lang="en-US" sz="5000"/>
              <a:t>DevOps Trinity</a:t>
            </a:r>
            <a:endParaRPr/>
          </a:p>
          <a:p>
            <a:pPr indent="-342900" lvl="0" marL="342900" rtl="0" algn="l">
              <a:lnSpc>
                <a:spcPct val="100000"/>
              </a:lnSpc>
              <a:spcBef>
                <a:spcPts val="400"/>
              </a:spcBef>
              <a:spcAft>
                <a:spcPts val="0"/>
              </a:spcAft>
              <a:buClr>
                <a:schemeClr val="dk1"/>
              </a:buClr>
              <a:buSzPct val="100000"/>
              <a:buChar char="•"/>
            </a:pPr>
            <a:r>
              <a:rPr lang="en-US" sz="5000"/>
              <a:t>The DevOps Trinity is Key for Digital Transformation </a:t>
            </a:r>
            <a:endParaRPr/>
          </a:p>
          <a:p>
            <a:pPr indent="-342900" lvl="0" marL="342900" rtl="0" algn="just">
              <a:lnSpc>
                <a:spcPct val="100000"/>
              </a:lnSpc>
              <a:spcBef>
                <a:spcPts val="400"/>
              </a:spcBef>
              <a:spcAft>
                <a:spcPts val="0"/>
              </a:spcAft>
              <a:buClr>
                <a:schemeClr val="dk1"/>
              </a:buClr>
              <a:buSzPct val="100000"/>
              <a:buChar char="•"/>
            </a:pPr>
            <a:r>
              <a:rPr lang="en-US" sz="5000"/>
              <a:t>System administrators  are vital part of the creation of DevOps. Automation is a critical component of DevOps. </a:t>
            </a:r>
            <a:endParaRPr/>
          </a:p>
          <a:p>
            <a:pPr indent="-342900" lvl="0" marL="342900" rtl="0" algn="just">
              <a:lnSpc>
                <a:spcPct val="100000"/>
              </a:lnSpc>
              <a:spcBef>
                <a:spcPts val="400"/>
              </a:spcBef>
              <a:spcAft>
                <a:spcPts val="0"/>
              </a:spcAft>
              <a:buClr>
                <a:schemeClr val="dk1"/>
              </a:buClr>
              <a:buSzPct val="100000"/>
              <a:buChar char="•"/>
            </a:pPr>
            <a:r>
              <a:rPr lang="en-US" sz="5000"/>
              <a:t>Developers need to integrate with monitoring tools used by Operations teams to detect performance problems as early as possible and with security tools provided by Ops to protect access to various resources. </a:t>
            </a:r>
            <a:endParaRPr/>
          </a:p>
          <a:p>
            <a:pPr indent="-342900" lvl="0" marL="342900" rtl="0" algn="just">
              <a:lnSpc>
                <a:spcPct val="100000"/>
              </a:lnSpc>
              <a:spcBef>
                <a:spcPts val="400"/>
              </a:spcBef>
              <a:spcAft>
                <a:spcPts val="0"/>
              </a:spcAft>
              <a:buClr>
                <a:schemeClr val="dk1"/>
              </a:buClr>
              <a:buSzPct val="100000"/>
              <a:buChar char="•"/>
            </a:pPr>
            <a:r>
              <a:rPr lang="en-US" sz="5000"/>
              <a:t>Operations s, on the other hand, must automate the creation and updating of the infrastructure and integrate the code into a code manager; this is called Infrastructure as Code, </a:t>
            </a:r>
            <a:endParaRPr/>
          </a:p>
          <a:p>
            <a:pPr indent="-342900" lvl="0" marL="342900" rtl="0" algn="just">
              <a:lnSpc>
                <a:spcPct val="100000"/>
              </a:lnSpc>
              <a:spcBef>
                <a:spcPts val="400"/>
              </a:spcBef>
              <a:spcAft>
                <a:spcPts val="0"/>
              </a:spcAft>
              <a:buClr>
                <a:schemeClr val="dk1"/>
              </a:buClr>
              <a:buSzPct val="100000"/>
              <a:buChar char="•"/>
            </a:pPr>
            <a:r>
              <a:rPr lang="en-US" sz="5000"/>
              <a:t>Ops must also be integrated into application release processes and tools</a:t>
            </a:r>
            <a:endParaRPr/>
          </a:p>
          <a:p>
            <a:pPr indent="-261620" lvl="0" marL="342900" rtl="0" algn="l">
              <a:lnSpc>
                <a:spcPct val="100000"/>
              </a:lnSpc>
              <a:spcBef>
                <a:spcPts val="256"/>
              </a:spcBef>
              <a:spcAft>
                <a:spcPts val="0"/>
              </a:spcAft>
              <a:buClr>
                <a:schemeClr val="dk1"/>
              </a:buClr>
              <a:buSzPct val="100000"/>
              <a:buNone/>
            </a:pPr>
            <a:r>
              <a:t/>
            </a:r>
            <a:endParaRPr/>
          </a:p>
          <a:p>
            <a:pPr indent="-261620" lvl="0" marL="342900" rtl="0" algn="l">
              <a:lnSpc>
                <a:spcPct val="100000"/>
              </a:lnSpc>
              <a:spcBef>
                <a:spcPts val="256"/>
              </a:spcBef>
              <a:spcAft>
                <a:spcPts val="0"/>
              </a:spcAft>
              <a:buClr>
                <a:schemeClr val="dk1"/>
              </a:buClr>
              <a:buSzPct val="100000"/>
              <a:buNone/>
            </a:pPr>
            <a:r>
              <a:t/>
            </a:r>
            <a:endParaRPr b="1"/>
          </a:p>
          <a:p>
            <a:pPr indent="-261620" lvl="0" marL="342900" rtl="0" algn="l">
              <a:lnSpc>
                <a:spcPct val="100000"/>
              </a:lnSpc>
              <a:spcBef>
                <a:spcPts val="256"/>
              </a:spcBef>
              <a:spcAft>
                <a:spcPts val="0"/>
              </a:spcAft>
              <a:buClr>
                <a:schemeClr val="dk1"/>
              </a:buClr>
              <a:buSzPct val="100000"/>
              <a:buNone/>
            </a:pPr>
            <a:r>
              <a:t/>
            </a:r>
            <a:endParaRPr/>
          </a:p>
        </p:txBody>
      </p:sp>
      <p:sp>
        <p:nvSpPr>
          <p:cNvPr id="845" name="Google Shape;845;p7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46" name="Google Shape;846;p7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47" name="Google Shape;847;p7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848" name="Google Shape;848;p71"/>
          <p:cNvPicPr preferRelativeResize="0"/>
          <p:nvPr/>
        </p:nvPicPr>
        <p:blipFill rotWithShape="1">
          <a:blip r:embed="rId3">
            <a:alphaModFix/>
          </a:blip>
          <a:srcRect b="0" l="0" r="0" t="0"/>
          <a:stretch/>
        </p:blipFill>
        <p:spPr>
          <a:xfrm>
            <a:off x="6801480" y="1657350"/>
            <a:ext cx="4938176" cy="4926012"/>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7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Trinity</a:t>
            </a:r>
            <a:endParaRPr/>
          </a:p>
        </p:txBody>
      </p:sp>
      <p:grpSp>
        <p:nvGrpSpPr>
          <p:cNvPr id="854" name="Google Shape;854;p72"/>
          <p:cNvGrpSpPr/>
          <p:nvPr/>
        </p:nvGrpSpPr>
        <p:grpSpPr>
          <a:xfrm>
            <a:off x="613028" y="1663911"/>
            <a:ext cx="10962768" cy="4398539"/>
            <a:chOff x="3428" y="63711"/>
            <a:chExt cx="10962768" cy="4398539"/>
          </a:xfrm>
        </p:grpSpPr>
        <p:sp>
          <p:nvSpPr>
            <p:cNvPr id="855" name="Google Shape;855;p72"/>
            <p:cNvSpPr/>
            <p:nvPr/>
          </p:nvSpPr>
          <p:spPr>
            <a:xfrm>
              <a:off x="3428" y="63711"/>
              <a:ext cx="3342307" cy="633600"/>
            </a:xfrm>
            <a:prstGeom prst="rect">
              <a:avLst/>
            </a:prstGeom>
            <a:solidFill>
              <a:srgbClr val="BF504D"/>
            </a:solidFill>
            <a:ln cap="flat" cmpd="sng" w="25400">
              <a:solidFill>
                <a:srgbClr val="BF50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72"/>
            <p:cNvSpPr txBox="1"/>
            <p:nvPr/>
          </p:nvSpPr>
          <p:spPr>
            <a:xfrm>
              <a:off x="3428" y="63711"/>
              <a:ext cx="3342307" cy="633600"/>
            </a:xfrm>
            <a:prstGeom prst="rect">
              <a:avLst/>
            </a:prstGeom>
            <a:noFill/>
            <a:ln>
              <a:noFill/>
            </a:ln>
          </p:spPr>
          <p:txBody>
            <a:bodyPr anchorCtr="0" anchor="ctr" bIns="89400" lIns="156450" spcFirstLastPara="1" rIns="156450" wrap="square" tIns="89400">
              <a:noAutofit/>
            </a:bodyPr>
            <a:lstStyle/>
            <a:p>
              <a:pPr indent="0" lvl="0" marL="0" marR="0" rtl="0" algn="ctr">
                <a:lnSpc>
                  <a:spcPct val="90000"/>
                </a:lnSpc>
                <a:spcBef>
                  <a:spcPts val="0"/>
                </a:spcBef>
                <a:spcAft>
                  <a:spcPts val="0"/>
                </a:spcAft>
                <a:buClr>
                  <a:schemeClr val="lt1"/>
                </a:buClr>
                <a:buSzPts val="2200"/>
                <a:buFont typeface="Calibri"/>
                <a:buNone/>
              </a:pPr>
              <a:r>
                <a:rPr b="0" i="0" lang="en-US" sz="2200" u="none" cap="none" strike="noStrike">
                  <a:solidFill>
                    <a:schemeClr val="lt1"/>
                  </a:solidFill>
                  <a:latin typeface="Calibri"/>
                  <a:ea typeface="Calibri"/>
                  <a:cs typeface="Calibri"/>
                  <a:sym typeface="Calibri"/>
                </a:rPr>
                <a:t>People and Culture</a:t>
              </a:r>
              <a:endParaRPr b="0" i="0" sz="2200" u="none" cap="none" strike="noStrike">
                <a:solidFill>
                  <a:schemeClr val="lt1"/>
                </a:solidFill>
                <a:latin typeface="Calibri"/>
                <a:ea typeface="Calibri"/>
                <a:cs typeface="Calibri"/>
                <a:sym typeface="Calibri"/>
              </a:endParaRPr>
            </a:p>
          </p:txBody>
        </p:sp>
        <p:sp>
          <p:nvSpPr>
            <p:cNvPr id="857" name="Google Shape;857;p72"/>
            <p:cNvSpPr/>
            <p:nvPr/>
          </p:nvSpPr>
          <p:spPr>
            <a:xfrm>
              <a:off x="3428" y="697311"/>
              <a:ext cx="3342307" cy="3764939"/>
            </a:xfrm>
            <a:prstGeom prst="rect">
              <a:avLst/>
            </a:prstGeom>
            <a:solidFill>
              <a:srgbClr val="E7CFCF">
                <a:alpha val="89411"/>
              </a:srgbClr>
            </a:solidFill>
            <a:ln cap="flat" cmpd="sng" w="25400">
              <a:solidFill>
                <a:srgbClr val="E7CFCF">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72"/>
            <p:cNvSpPr txBox="1"/>
            <p:nvPr/>
          </p:nvSpPr>
          <p:spPr>
            <a:xfrm>
              <a:off x="3428" y="697311"/>
              <a:ext cx="3342307" cy="3764939"/>
            </a:xfrm>
            <a:prstGeom prst="rect">
              <a:avLst/>
            </a:prstGeom>
            <a:noFill/>
            <a:ln>
              <a:noFill/>
            </a:ln>
          </p:spPr>
          <p:txBody>
            <a:bodyPr anchorCtr="0" anchor="t" bIns="176000" lIns="117325" spcFirstLastPara="1" rIns="156450" wrap="square" tIns="117325">
              <a:noAutofit/>
            </a:bodyPr>
            <a:lstStyle/>
            <a:p>
              <a:pPr indent="-228600" lvl="1" marL="228600" marR="0" rtl="0" algn="l">
                <a:lnSpc>
                  <a:spcPct val="90000"/>
                </a:lnSpc>
                <a:spcBef>
                  <a:spcPts val="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This means breaking down the traditional silos between teams in the organization and working together towards a common goal. </a:t>
              </a:r>
              <a:endParaRPr b="0" i="0" sz="2200" u="none" cap="none" strike="noStrike">
                <a:solidFill>
                  <a:schemeClr val="dk1"/>
                </a:solidFill>
                <a:latin typeface="Calibri"/>
                <a:ea typeface="Calibri"/>
                <a:cs typeface="Calibri"/>
                <a:sym typeface="Calibri"/>
              </a:endParaRPr>
            </a:p>
            <a:p>
              <a:pPr indent="-228600" lvl="1" marL="228600" marR="0" rtl="0" algn="l">
                <a:lnSpc>
                  <a:spcPct val="90000"/>
                </a:lnSpc>
                <a:spcBef>
                  <a:spcPts val="33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The goal is to get quality software to the customer as quickly as possible.</a:t>
              </a:r>
              <a:endParaRPr b="0" i="0" sz="2200" u="none" cap="none" strike="noStrike">
                <a:solidFill>
                  <a:schemeClr val="dk1"/>
                </a:solidFill>
                <a:latin typeface="Calibri"/>
                <a:ea typeface="Calibri"/>
                <a:cs typeface="Calibri"/>
                <a:sym typeface="Calibri"/>
              </a:endParaRPr>
            </a:p>
          </p:txBody>
        </p:sp>
        <p:sp>
          <p:nvSpPr>
            <p:cNvPr id="859" name="Google Shape;859;p72"/>
            <p:cNvSpPr/>
            <p:nvPr/>
          </p:nvSpPr>
          <p:spPr>
            <a:xfrm>
              <a:off x="3813658" y="63711"/>
              <a:ext cx="3342307" cy="633600"/>
            </a:xfrm>
            <a:prstGeom prst="rect">
              <a:avLst/>
            </a:prstGeom>
            <a:solidFill>
              <a:srgbClr val="BB9952"/>
            </a:solidFill>
            <a:ln cap="flat" cmpd="sng" w="25400">
              <a:solidFill>
                <a:srgbClr val="BB995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72"/>
            <p:cNvSpPr txBox="1"/>
            <p:nvPr/>
          </p:nvSpPr>
          <p:spPr>
            <a:xfrm>
              <a:off x="3813658" y="63711"/>
              <a:ext cx="3342307" cy="633600"/>
            </a:xfrm>
            <a:prstGeom prst="rect">
              <a:avLst/>
            </a:prstGeom>
            <a:noFill/>
            <a:ln>
              <a:noFill/>
            </a:ln>
          </p:spPr>
          <p:txBody>
            <a:bodyPr anchorCtr="0" anchor="ctr" bIns="89400" lIns="156450" spcFirstLastPara="1" rIns="156450" wrap="square" tIns="89400">
              <a:noAutofit/>
            </a:bodyPr>
            <a:lstStyle/>
            <a:p>
              <a:pPr indent="0" lvl="0" marL="0" marR="0" rtl="0" algn="ctr">
                <a:lnSpc>
                  <a:spcPct val="90000"/>
                </a:lnSpc>
                <a:spcBef>
                  <a:spcPts val="0"/>
                </a:spcBef>
                <a:spcAft>
                  <a:spcPts val="0"/>
                </a:spcAft>
                <a:buClr>
                  <a:schemeClr val="lt1"/>
                </a:buClr>
                <a:buSzPts val="2200"/>
                <a:buFont typeface="Calibri"/>
                <a:buNone/>
              </a:pPr>
              <a:r>
                <a:rPr b="0" i="0" lang="en-US" sz="2200" u="none" cap="none" strike="noStrike">
                  <a:solidFill>
                    <a:schemeClr val="lt1"/>
                  </a:solidFill>
                  <a:latin typeface="Calibri"/>
                  <a:ea typeface="Calibri"/>
                  <a:cs typeface="Calibri"/>
                  <a:sym typeface="Calibri"/>
                </a:rPr>
                <a:t>Processes and Practices</a:t>
              </a:r>
              <a:endParaRPr b="0" i="0" sz="1400" u="none" cap="none" strike="noStrike">
                <a:solidFill>
                  <a:srgbClr val="000000"/>
                </a:solidFill>
                <a:latin typeface="Arial"/>
                <a:ea typeface="Arial"/>
                <a:cs typeface="Arial"/>
                <a:sym typeface="Arial"/>
              </a:endParaRPr>
            </a:p>
          </p:txBody>
        </p:sp>
        <p:sp>
          <p:nvSpPr>
            <p:cNvPr id="861" name="Google Shape;861;p72"/>
            <p:cNvSpPr/>
            <p:nvPr/>
          </p:nvSpPr>
          <p:spPr>
            <a:xfrm>
              <a:off x="3813658" y="697311"/>
              <a:ext cx="3342307" cy="3764939"/>
            </a:xfrm>
            <a:prstGeom prst="rect">
              <a:avLst/>
            </a:prstGeom>
            <a:solidFill>
              <a:srgbClr val="E5DECE">
                <a:alpha val="89411"/>
              </a:srgbClr>
            </a:solidFill>
            <a:ln cap="flat" cmpd="sng" w="25400">
              <a:solidFill>
                <a:srgbClr val="E5DECE">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72"/>
            <p:cNvSpPr txBox="1"/>
            <p:nvPr/>
          </p:nvSpPr>
          <p:spPr>
            <a:xfrm>
              <a:off x="3813658" y="697311"/>
              <a:ext cx="3342307" cy="3764939"/>
            </a:xfrm>
            <a:prstGeom prst="rect">
              <a:avLst/>
            </a:prstGeom>
            <a:noFill/>
            <a:ln>
              <a:noFill/>
            </a:ln>
          </p:spPr>
          <p:txBody>
            <a:bodyPr anchorCtr="0" anchor="t" bIns="176000" lIns="117325" spcFirstLastPara="1" rIns="156450" wrap="square" tIns="117325">
              <a:noAutofit/>
            </a:bodyPr>
            <a:lstStyle/>
            <a:p>
              <a:pPr indent="-228600" lvl="1" marL="228600" marR="0" rtl="0" algn="l">
                <a:lnSpc>
                  <a:spcPct val="90000"/>
                </a:lnSpc>
                <a:spcBef>
                  <a:spcPts val="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Agile and DevOps go hand in hand. </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33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By adopting Agile, Scrum or Kanban, along with  automation, organizations can streamline processes in predictable and repeatable ways.</a:t>
              </a:r>
              <a:endParaRPr b="0" i="0" sz="1400" u="none" cap="none" strike="noStrike">
                <a:solidFill>
                  <a:srgbClr val="000000"/>
                </a:solidFill>
                <a:latin typeface="Arial"/>
                <a:ea typeface="Arial"/>
                <a:cs typeface="Arial"/>
                <a:sym typeface="Arial"/>
              </a:endParaRPr>
            </a:p>
          </p:txBody>
        </p:sp>
        <p:sp>
          <p:nvSpPr>
            <p:cNvPr id="863" name="Google Shape;863;p72"/>
            <p:cNvSpPr/>
            <p:nvPr/>
          </p:nvSpPr>
          <p:spPr>
            <a:xfrm>
              <a:off x="7623889" y="63711"/>
              <a:ext cx="3342307" cy="633600"/>
            </a:xfrm>
            <a:prstGeom prst="rect">
              <a:avLst/>
            </a:prstGeom>
            <a:solidFill>
              <a:srgbClr val="99B958"/>
            </a:solidFill>
            <a:ln cap="flat" cmpd="sng" w="25400">
              <a:solidFill>
                <a:srgbClr val="99B95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72"/>
            <p:cNvSpPr txBox="1"/>
            <p:nvPr/>
          </p:nvSpPr>
          <p:spPr>
            <a:xfrm>
              <a:off x="7623889" y="63711"/>
              <a:ext cx="3342307" cy="633600"/>
            </a:xfrm>
            <a:prstGeom prst="rect">
              <a:avLst/>
            </a:prstGeom>
            <a:noFill/>
            <a:ln>
              <a:noFill/>
            </a:ln>
          </p:spPr>
          <p:txBody>
            <a:bodyPr anchorCtr="0" anchor="ctr" bIns="89400" lIns="156450" spcFirstLastPara="1" rIns="156450" wrap="square" tIns="89400">
              <a:noAutofit/>
            </a:bodyPr>
            <a:lstStyle/>
            <a:p>
              <a:pPr indent="0" lvl="0" marL="0" marR="0" rtl="0" algn="ctr">
                <a:lnSpc>
                  <a:spcPct val="90000"/>
                </a:lnSpc>
                <a:spcBef>
                  <a:spcPts val="0"/>
                </a:spcBef>
                <a:spcAft>
                  <a:spcPts val="0"/>
                </a:spcAft>
                <a:buClr>
                  <a:schemeClr val="lt1"/>
                </a:buClr>
                <a:buSzPts val="2200"/>
                <a:buFont typeface="Calibri"/>
                <a:buNone/>
              </a:pPr>
              <a:r>
                <a:rPr b="0" i="0" lang="en-US" sz="2200" u="none" cap="none" strike="noStrike">
                  <a:solidFill>
                    <a:schemeClr val="lt1"/>
                  </a:solidFill>
                  <a:latin typeface="Calibri"/>
                  <a:ea typeface="Calibri"/>
                  <a:cs typeface="Calibri"/>
                  <a:sym typeface="Calibri"/>
                </a:rPr>
                <a:t>Tools and Technologies – </a:t>
              </a:r>
              <a:endParaRPr b="0" i="0" sz="1400" u="none" cap="none" strike="noStrike">
                <a:solidFill>
                  <a:srgbClr val="000000"/>
                </a:solidFill>
                <a:latin typeface="Arial"/>
                <a:ea typeface="Arial"/>
                <a:cs typeface="Arial"/>
                <a:sym typeface="Arial"/>
              </a:endParaRPr>
            </a:p>
          </p:txBody>
        </p:sp>
        <p:sp>
          <p:nvSpPr>
            <p:cNvPr id="865" name="Google Shape;865;p72"/>
            <p:cNvSpPr/>
            <p:nvPr/>
          </p:nvSpPr>
          <p:spPr>
            <a:xfrm>
              <a:off x="7623889" y="697311"/>
              <a:ext cx="3342307" cy="3764939"/>
            </a:xfrm>
            <a:prstGeom prst="rect">
              <a:avLst/>
            </a:prstGeom>
            <a:solidFill>
              <a:srgbClr val="DCE4CF">
                <a:alpha val="89411"/>
              </a:srgbClr>
            </a:solidFill>
            <a:ln cap="flat" cmpd="sng" w="25400">
              <a:solidFill>
                <a:srgbClr val="DCE4CF">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72"/>
            <p:cNvSpPr txBox="1"/>
            <p:nvPr/>
          </p:nvSpPr>
          <p:spPr>
            <a:xfrm>
              <a:off x="7623889" y="697311"/>
              <a:ext cx="3342307" cy="3764939"/>
            </a:xfrm>
            <a:prstGeom prst="rect">
              <a:avLst/>
            </a:prstGeom>
            <a:noFill/>
            <a:ln>
              <a:noFill/>
            </a:ln>
          </p:spPr>
          <p:txBody>
            <a:bodyPr anchorCtr="0" anchor="t" bIns="176000" lIns="117325" spcFirstLastPara="1" rIns="156450" wrap="square" tIns="117325">
              <a:noAutofit/>
            </a:bodyPr>
            <a:lstStyle/>
            <a:p>
              <a:pPr indent="-228600" lvl="1" marL="228600" marR="0" rtl="0" algn="l">
                <a:lnSpc>
                  <a:spcPct val="90000"/>
                </a:lnSpc>
                <a:spcBef>
                  <a:spcPts val="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Without the right tools and technologies in place, DevOps is not a sustainable model.</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330"/>
                </a:spcBef>
                <a:spcAft>
                  <a:spcPts val="0"/>
                </a:spcAft>
                <a:buClr>
                  <a:schemeClr val="dk1"/>
                </a:buClr>
                <a:buSzPts val="2200"/>
                <a:buFont typeface="Calibri"/>
                <a:buChar char="•"/>
              </a:pPr>
              <a:r>
                <a:rPr b="0" i="0" lang="en-US" sz="2200" u="none" cap="none" strike="noStrike">
                  <a:solidFill>
                    <a:schemeClr val="dk1"/>
                  </a:solidFill>
                  <a:latin typeface="Calibri"/>
                  <a:ea typeface="Calibri"/>
                  <a:cs typeface="Calibri"/>
                  <a:sym typeface="Calibri"/>
                </a:rPr>
                <a:t> These enable automation, continuous integration, configuration management, testing, packaging, releasing, and monitoring.</a:t>
              </a:r>
              <a:endParaRPr b="0" i="0" sz="1400" u="none" cap="none" strike="noStrike">
                <a:solidFill>
                  <a:srgbClr val="000000"/>
                </a:solidFill>
                <a:latin typeface="Arial"/>
                <a:ea typeface="Arial"/>
                <a:cs typeface="Arial"/>
                <a:sym typeface="Arial"/>
              </a:endParaRPr>
            </a:p>
          </p:txBody>
        </p:sp>
      </p:grpSp>
      <p:sp>
        <p:nvSpPr>
          <p:cNvPr id="867" name="Google Shape;867;p7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68" name="Google Shape;868;p7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69" name="Google Shape;869;p7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7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Principles</a:t>
            </a:r>
            <a:endParaRPr/>
          </a:p>
        </p:txBody>
      </p:sp>
      <p:sp>
        <p:nvSpPr>
          <p:cNvPr id="875" name="Google Shape;875;p73"/>
          <p:cNvSpPr txBox="1"/>
          <p:nvPr>
            <p:ph idx="1" type="body"/>
          </p:nvPr>
        </p:nvSpPr>
        <p:spPr>
          <a:xfrm>
            <a:off x="609441" y="1600201"/>
            <a:ext cx="5332571" cy="5257799"/>
          </a:xfrm>
          <a:prstGeom prst="rect">
            <a:avLst/>
          </a:prstGeom>
          <a:noFill/>
          <a:ln>
            <a:noFill/>
          </a:ln>
        </p:spPr>
        <p:txBody>
          <a:bodyPr anchorCtr="0" anchor="t" bIns="45700" lIns="91425" spcFirstLastPara="1" rIns="91425" wrap="square" tIns="45700">
            <a:noAutofit/>
          </a:bodyPr>
          <a:lstStyle/>
          <a:p>
            <a:pPr indent="-457200" lvl="0" marL="457200" rtl="0" algn="just">
              <a:lnSpc>
                <a:spcPct val="100000"/>
              </a:lnSpc>
              <a:spcBef>
                <a:spcPts val="0"/>
              </a:spcBef>
              <a:spcAft>
                <a:spcPts val="0"/>
              </a:spcAft>
              <a:buClr>
                <a:schemeClr val="dk1"/>
              </a:buClr>
              <a:buSzPts val="2200"/>
              <a:buFont typeface="Calibri"/>
              <a:buAutoNum type="arabicPeriod"/>
            </a:pPr>
            <a:r>
              <a:rPr b="1" lang="en-US" sz="2200"/>
              <a:t>Customer-Centric Action: </a:t>
            </a:r>
            <a:r>
              <a:rPr lang="en-US" sz="2200"/>
              <a:t>The DevOps team must constantly take customer-centric action to invest in products and services.</a:t>
            </a:r>
            <a:endParaRPr/>
          </a:p>
          <a:p>
            <a:pPr indent="-457200" lvl="0" marL="457200" rtl="0" algn="just">
              <a:lnSpc>
                <a:spcPct val="100000"/>
              </a:lnSpc>
              <a:spcBef>
                <a:spcPts val="440"/>
              </a:spcBef>
              <a:spcAft>
                <a:spcPts val="0"/>
              </a:spcAft>
              <a:buClr>
                <a:schemeClr val="dk1"/>
              </a:buClr>
              <a:buSzPts val="2200"/>
              <a:buFont typeface="Calibri"/>
              <a:buAutoNum type="arabicPeriod"/>
            </a:pPr>
            <a:r>
              <a:rPr b="1" lang="en-US" sz="2200"/>
              <a:t>End-To-End Responsibility: </a:t>
            </a:r>
            <a:r>
              <a:rPr lang="en-US" sz="2200"/>
              <a:t>The DevOps team needs to provide performance support until they become end-of-life. This enhances the level of responsibility and the quality of the products engineered.</a:t>
            </a:r>
            <a:endParaRPr/>
          </a:p>
          <a:p>
            <a:pPr indent="-457200" lvl="0" marL="457200" rtl="0" algn="just">
              <a:lnSpc>
                <a:spcPct val="100000"/>
              </a:lnSpc>
              <a:spcBef>
                <a:spcPts val="440"/>
              </a:spcBef>
              <a:spcAft>
                <a:spcPts val="0"/>
              </a:spcAft>
              <a:buClr>
                <a:schemeClr val="dk1"/>
              </a:buClr>
              <a:buSzPts val="2200"/>
              <a:buFont typeface="Calibri"/>
              <a:buAutoNum type="arabicPeriod"/>
            </a:pPr>
            <a:r>
              <a:rPr b="1" lang="en-US" sz="2200"/>
              <a:t>Continuous Improvement: </a:t>
            </a:r>
            <a:r>
              <a:rPr lang="en-US" sz="2200"/>
              <a:t>DevOps culture focuses on continuous improvement to minimize waste, and it continuously speeds up the improvement of products or services offered.</a:t>
            </a:r>
            <a:endParaRPr/>
          </a:p>
        </p:txBody>
      </p:sp>
      <p:sp>
        <p:nvSpPr>
          <p:cNvPr id="876" name="Google Shape;876;p7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77" name="Google Shape;877;p7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78" name="Google Shape;878;p7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879" name="Google Shape;879;p73"/>
          <p:cNvSpPr txBox="1"/>
          <p:nvPr/>
        </p:nvSpPr>
        <p:spPr>
          <a:xfrm>
            <a:off x="5992839" y="1600201"/>
            <a:ext cx="5484971" cy="5257799"/>
          </a:xfrm>
          <a:prstGeom prst="rect">
            <a:avLst/>
          </a:prstGeom>
          <a:noFill/>
          <a:ln>
            <a:noFill/>
          </a:ln>
        </p:spPr>
        <p:txBody>
          <a:bodyPr anchorCtr="0" anchor="t" bIns="45700" lIns="91425" spcFirstLastPara="1" rIns="91425" wrap="square" tIns="45700">
            <a:noAutofit/>
          </a:bodyPr>
          <a:lstStyle/>
          <a:p>
            <a:pPr indent="-457200" lvl="0" marL="457200" marR="0" rtl="0" algn="just">
              <a:lnSpc>
                <a:spcPct val="100000"/>
              </a:lnSpc>
              <a:spcBef>
                <a:spcPts val="0"/>
              </a:spcBef>
              <a:spcAft>
                <a:spcPts val="0"/>
              </a:spcAft>
              <a:buClr>
                <a:schemeClr val="dk1"/>
              </a:buClr>
              <a:buSzPts val="2200"/>
              <a:buFont typeface="Calibri"/>
              <a:buAutoNum type="arabicPeriod" startAt="4"/>
            </a:pPr>
            <a:r>
              <a:rPr b="1" i="0" lang="en-US" sz="2200" u="none" cap="none" strike="noStrike">
                <a:solidFill>
                  <a:schemeClr val="dk1"/>
                </a:solidFill>
                <a:latin typeface="Calibri"/>
                <a:ea typeface="Calibri"/>
                <a:cs typeface="Calibri"/>
                <a:sym typeface="Calibri"/>
              </a:rPr>
              <a:t>Automate everything: </a:t>
            </a:r>
            <a:r>
              <a:rPr b="0" i="0" lang="en-US" sz="2200" u="none" cap="none" strike="noStrike">
                <a:solidFill>
                  <a:schemeClr val="dk1"/>
                </a:solidFill>
                <a:latin typeface="Calibri"/>
                <a:ea typeface="Calibri"/>
                <a:cs typeface="Calibri"/>
                <a:sym typeface="Calibri"/>
              </a:rPr>
              <a:t>Automation is a vital principle of the DevOps process, and this is not only for software development but also for the entire infrastructure landscape.</a:t>
            </a:r>
            <a:endParaRPr b="0" i="0" sz="1400" u="none" cap="none" strike="noStrike">
              <a:solidFill>
                <a:srgbClr val="000000"/>
              </a:solidFill>
              <a:latin typeface="Arial"/>
              <a:ea typeface="Arial"/>
              <a:cs typeface="Arial"/>
              <a:sym typeface="Arial"/>
            </a:endParaRPr>
          </a:p>
          <a:p>
            <a:pPr indent="-457200" lvl="0" marL="457200" marR="0" rtl="0" algn="just">
              <a:lnSpc>
                <a:spcPct val="100000"/>
              </a:lnSpc>
              <a:spcBef>
                <a:spcPts val="440"/>
              </a:spcBef>
              <a:spcAft>
                <a:spcPts val="0"/>
              </a:spcAft>
              <a:buClr>
                <a:schemeClr val="dk1"/>
              </a:buClr>
              <a:buSzPts val="2200"/>
              <a:buFont typeface="Calibri"/>
              <a:buAutoNum type="arabicPeriod" startAt="4"/>
            </a:pPr>
            <a:r>
              <a:rPr b="1" i="0" lang="en-US" sz="2200" u="none" cap="none" strike="noStrike">
                <a:solidFill>
                  <a:schemeClr val="dk1"/>
                </a:solidFill>
                <a:latin typeface="Calibri"/>
                <a:ea typeface="Calibri"/>
                <a:cs typeface="Calibri"/>
                <a:sym typeface="Calibri"/>
              </a:rPr>
              <a:t>Work as one team: </a:t>
            </a:r>
            <a:r>
              <a:rPr b="0" i="0" lang="en-US" sz="2200" u="none" cap="none" strike="noStrike">
                <a:solidFill>
                  <a:schemeClr val="dk1"/>
                </a:solidFill>
                <a:latin typeface="Calibri"/>
                <a:ea typeface="Calibri"/>
                <a:cs typeface="Calibri"/>
                <a:sym typeface="Calibri"/>
              </a:rPr>
              <a:t>In the DevOps culture, the designer, developer, and tester are already defined, and all they need to do is work as one team with complete collaboration.</a:t>
            </a:r>
            <a:endParaRPr b="0" i="0" sz="1400" u="none" cap="none" strike="noStrike">
              <a:solidFill>
                <a:srgbClr val="000000"/>
              </a:solidFill>
              <a:latin typeface="Arial"/>
              <a:ea typeface="Arial"/>
              <a:cs typeface="Arial"/>
              <a:sym typeface="Arial"/>
            </a:endParaRPr>
          </a:p>
          <a:p>
            <a:pPr indent="-457200" lvl="0" marL="457200" marR="0" rtl="0" algn="just">
              <a:lnSpc>
                <a:spcPct val="100000"/>
              </a:lnSpc>
              <a:spcBef>
                <a:spcPts val="440"/>
              </a:spcBef>
              <a:spcAft>
                <a:spcPts val="0"/>
              </a:spcAft>
              <a:buClr>
                <a:schemeClr val="dk1"/>
              </a:buClr>
              <a:buSzPts val="2200"/>
              <a:buFont typeface="Calibri"/>
              <a:buAutoNum type="arabicPeriod" startAt="4"/>
            </a:pPr>
            <a:r>
              <a:rPr b="1" i="0" lang="en-US" sz="2200" u="none" cap="none" strike="noStrike">
                <a:solidFill>
                  <a:schemeClr val="dk1"/>
                </a:solidFill>
                <a:latin typeface="Calibri"/>
                <a:ea typeface="Calibri"/>
                <a:cs typeface="Calibri"/>
                <a:sym typeface="Calibri"/>
              </a:rPr>
              <a:t>Monitor and test everything: </a:t>
            </a:r>
            <a:r>
              <a:rPr b="0" i="0" lang="en-US" sz="2200" u="none" cap="none" strike="noStrike">
                <a:solidFill>
                  <a:schemeClr val="dk1"/>
                </a:solidFill>
                <a:latin typeface="Calibri"/>
                <a:ea typeface="Calibri"/>
                <a:cs typeface="Calibri"/>
                <a:sym typeface="Calibri"/>
              </a:rPr>
              <a:t>Monitor and test everything: The DevOps team needs robust monitoring and testing procedures.</a:t>
            </a:r>
            <a:endParaRPr b="0" i="0" sz="2200" u="none" cap="none" strike="noStrike">
              <a:solidFill>
                <a:schemeClr val="dk1"/>
              </a:solidFill>
              <a:latin typeface="Calibri"/>
              <a:ea typeface="Calibri"/>
              <a:cs typeface="Calibri"/>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7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Black"/>
              <a:buNone/>
            </a:pPr>
            <a:r>
              <a:rPr lang="en-US" sz="3200"/>
              <a:t>Relationship between Agile &amp; DevOps</a:t>
            </a:r>
            <a:endParaRPr/>
          </a:p>
        </p:txBody>
      </p:sp>
      <p:sp>
        <p:nvSpPr>
          <p:cNvPr id="885" name="Google Shape;885;p74"/>
          <p:cNvSpPr txBox="1"/>
          <p:nvPr>
            <p:ph idx="1" type="body"/>
          </p:nvPr>
        </p:nvSpPr>
        <p:spPr>
          <a:xfrm>
            <a:off x="609442" y="1447800"/>
            <a:ext cx="10969942" cy="5429249"/>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chemeClr val="dk1"/>
              </a:buClr>
              <a:buSzPts val="2000"/>
              <a:buChar char="•"/>
            </a:pPr>
            <a:r>
              <a:rPr lang="en-US" sz="2000"/>
              <a:t>Both DevOps and agile are modern software development practices aimed at providing a framework to produce a part of a product, a launch, or a release</a:t>
            </a:r>
            <a:endParaRPr/>
          </a:p>
          <a:p>
            <a:pPr indent="-241300" lvl="0" marL="342900" rtl="0" algn="just">
              <a:lnSpc>
                <a:spcPct val="100000"/>
              </a:lnSpc>
              <a:spcBef>
                <a:spcPts val="320"/>
              </a:spcBef>
              <a:spcAft>
                <a:spcPts val="0"/>
              </a:spcAft>
              <a:buClr>
                <a:schemeClr val="dk1"/>
              </a:buClr>
              <a:buSzPts val="1600"/>
              <a:buNone/>
            </a:pPr>
            <a:r>
              <a:t/>
            </a:r>
            <a:endParaRPr sz="1600"/>
          </a:p>
          <a:p>
            <a:pPr indent="-241300" lvl="0" marL="342900" rtl="0" algn="just">
              <a:lnSpc>
                <a:spcPct val="100000"/>
              </a:lnSpc>
              <a:spcBef>
                <a:spcPts val="320"/>
              </a:spcBef>
              <a:spcAft>
                <a:spcPts val="0"/>
              </a:spcAft>
              <a:buClr>
                <a:schemeClr val="dk1"/>
              </a:buClr>
              <a:buSzPts val="1600"/>
              <a:buNone/>
            </a:pPr>
            <a:r>
              <a:t/>
            </a:r>
            <a:endParaRPr sz="1600"/>
          </a:p>
          <a:p>
            <a:pPr indent="-241300" lvl="0" marL="342900" rtl="0" algn="just">
              <a:lnSpc>
                <a:spcPct val="100000"/>
              </a:lnSpc>
              <a:spcBef>
                <a:spcPts val="320"/>
              </a:spcBef>
              <a:spcAft>
                <a:spcPts val="0"/>
              </a:spcAft>
              <a:buClr>
                <a:schemeClr val="dk1"/>
              </a:buClr>
              <a:buSzPts val="1600"/>
              <a:buNone/>
            </a:pPr>
            <a:r>
              <a:t/>
            </a:r>
            <a:endParaRPr sz="1600"/>
          </a:p>
          <a:p>
            <a:pPr indent="-241300" lvl="0" marL="342900" rtl="0" algn="just">
              <a:lnSpc>
                <a:spcPct val="100000"/>
              </a:lnSpc>
              <a:spcBef>
                <a:spcPts val="320"/>
              </a:spcBef>
              <a:spcAft>
                <a:spcPts val="0"/>
              </a:spcAft>
              <a:buClr>
                <a:schemeClr val="dk1"/>
              </a:buClr>
              <a:buSzPts val="1600"/>
              <a:buNone/>
            </a:pPr>
            <a:r>
              <a:t/>
            </a:r>
            <a:endParaRPr sz="1600"/>
          </a:p>
          <a:p>
            <a:pPr indent="-241300" lvl="0" marL="342900" rtl="0" algn="just">
              <a:lnSpc>
                <a:spcPct val="100000"/>
              </a:lnSpc>
              <a:spcBef>
                <a:spcPts val="320"/>
              </a:spcBef>
              <a:spcAft>
                <a:spcPts val="0"/>
              </a:spcAft>
              <a:buClr>
                <a:schemeClr val="dk1"/>
              </a:buClr>
              <a:buSzPts val="1600"/>
              <a:buNone/>
            </a:pPr>
            <a:r>
              <a:t/>
            </a:r>
            <a:endParaRPr sz="1600"/>
          </a:p>
        </p:txBody>
      </p:sp>
      <p:sp>
        <p:nvSpPr>
          <p:cNvPr id="886" name="Google Shape;886;p7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87" name="Google Shape;887;p7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88" name="Google Shape;888;p7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889" name="Google Shape;889;p74"/>
          <p:cNvGraphicFramePr/>
          <p:nvPr/>
        </p:nvGraphicFramePr>
        <p:xfrm>
          <a:off x="609441" y="2362200"/>
          <a:ext cx="3000000" cy="3000000"/>
        </p:xfrm>
        <a:graphic>
          <a:graphicData uri="http://schemas.openxmlformats.org/drawingml/2006/table">
            <a:tbl>
              <a:tblPr bandRow="1" firstRow="1">
                <a:noFill/>
                <a:tableStyleId>{5B0C8278-1E21-4A69-9105-9D5640D0A16B}</a:tableStyleId>
              </a:tblPr>
              <a:tblGrid>
                <a:gridCol w="5333275"/>
                <a:gridCol w="5333275"/>
              </a:tblGrid>
              <a:tr h="462350">
                <a:tc>
                  <a:txBody>
                    <a:bodyPr/>
                    <a:lstStyle/>
                    <a:p>
                      <a:pPr indent="0" lvl="0" marL="0" marR="0" rtl="0" algn="ctr">
                        <a:lnSpc>
                          <a:spcPct val="100000"/>
                        </a:lnSpc>
                        <a:spcBef>
                          <a:spcPts val="0"/>
                        </a:spcBef>
                        <a:spcAft>
                          <a:spcPts val="0"/>
                        </a:spcAft>
                        <a:buClr>
                          <a:srgbClr val="000000"/>
                        </a:buClr>
                        <a:buSzPts val="2000"/>
                        <a:buFont typeface="Arial"/>
                        <a:buNone/>
                      </a:pPr>
                      <a:r>
                        <a:rPr lang="en-US" sz="2000" u="none" cap="none" strike="noStrike"/>
                        <a:t>Agile </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2000"/>
                        <a:buFont typeface="Arial"/>
                        <a:buNone/>
                      </a:pPr>
                      <a:r>
                        <a:rPr lang="en-US" sz="2000" u="none" cap="none" strike="noStrike"/>
                        <a:t>DevOps</a:t>
                      </a:r>
                      <a:endParaRPr sz="1400" u="none" cap="none" strike="noStrike"/>
                    </a:p>
                  </a:txBody>
                  <a:tcPr marT="45725" marB="45725" marR="91450" marL="91450"/>
                </a:tc>
              </a:tr>
              <a:tr h="1156375">
                <a:tc>
                  <a:txBody>
                    <a:bodyPr/>
                    <a:lstStyle/>
                    <a:p>
                      <a:pPr indent="0" lvl="0" marL="0" marR="0" rtl="0" algn="just">
                        <a:lnSpc>
                          <a:spcPct val="100000"/>
                        </a:lnSpc>
                        <a:spcBef>
                          <a:spcPts val="0"/>
                        </a:spcBef>
                        <a:spcAft>
                          <a:spcPts val="0"/>
                        </a:spcAft>
                        <a:buClr>
                          <a:srgbClr val="000000"/>
                        </a:buClr>
                        <a:buSzPts val="2000"/>
                        <a:buFont typeface="Arial"/>
                        <a:buNone/>
                      </a:pPr>
                      <a:r>
                        <a:rPr lang="en-US" sz="2000" u="none" cap="none" strike="noStrike"/>
                        <a:t>Agile Development is an umbrella term for several iterative and incremental software development methodologies.</a:t>
                      </a:r>
                      <a:endParaRPr sz="1400" u="none" cap="none" strike="noStrike"/>
                    </a:p>
                  </a:txBody>
                  <a:tcPr marT="45725" marB="45725" marR="91450" marL="91450"/>
                </a:tc>
                <a:tc>
                  <a:txBody>
                    <a:bodyPr/>
                    <a:lstStyle/>
                    <a:p>
                      <a:pPr indent="0" lvl="0" marL="0" marR="0" rtl="0" algn="just">
                        <a:lnSpc>
                          <a:spcPct val="100000"/>
                        </a:lnSpc>
                        <a:spcBef>
                          <a:spcPts val="0"/>
                        </a:spcBef>
                        <a:spcAft>
                          <a:spcPts val="0"/>
                        </a:spcAft>
                        <a:buClr>
                          <a:srgbClr val="000000"/>
                        </a:buClr>
                        <a:buSzPts val="2000"/>
                        <a:buFont typeface="Arial"/>
                        <a:buNone/>
                      </a:pPr>
                      <a:r>
                        <a:rPr lang="en-US" sz="2000" u="none" cap="none" strike="noStrike"/>
                        <a:t>DevOps is about a culture where development and operations collaborate to give maximum throughput and high-end outcomes.</a:t>
                      </a:r>
                      <a:endParaRPr sz="1400" u="none" cap="none" strike="noStrike"/>
                    </a:p>
                  </a:txBody>
                  <a:tcPr marT="45725" marB="45725" marR="91450" marL="91450"/>
                </a:tc>
              </a:tr>
              <a:tr h="1156375">
                <a:tc>
                  <a:txBody>
                    <a:bodyPr/>
                    <a:lstStyle/>
                    <a:p>
                      <a:pPr indent="0" lvl="0" marL="0" marR="0" rtl="0" algn="just">
                        <a:lnSpc>
                          <a:spcPct val="100000"/>
                        </a:lnSpc>
                        <a:spcBef>
                          <a:spcPts val="0"/>
                        </a:spcBef>
                        <a:spcAft>
                          <a:spcPts val="0"/>
                        </a:spcAft>
                        <a:buClr>
                          <a:srgbClr val="000000"/>
                        </a:buClr>
                        <a:buSzPts val="2000"/>
                        <a:buFont typeface="Arial"/>
                        <a:buNone/>
                      </a:pPr>
                      <a:r>
                        <a:rPr lang="en-US" sz="2000" u="none" cap="none" strike="noStrike"/>
                        <a:t>Agile development is one significant part of DevOps and was a significant influence in its creation.</a:t>
                      </a:r>
                      <a:endParaRPr sz="1400" u="none" cap="none" strike="noStrike"/>
                    </a:p>
                  </a:txBody>
                  <a:tcPr marT="45725" marB="45725" marR="91450" marL="91450"/>
                </a:tc>
                <a:tc>
                  <a:txBody>
                    <a:bodyPr/>
                    <a:lstStyle/>
                    <a:p>
                      <a:pPr indent="0" lvl="0" marL="0" marR="0" rtl="0" algn="just">
                        <a:lnSpc>
                          <a:spcPct val="100000"/>
                        </a:lnSpc>
                        <a:spcBef>
                          <a:spcPts val="0"/>
                        </a:spcBef>
                        <a:spcAft>
                          <a:spcPts val="0"/>
                        </a:spcAft>
                        <a:buClr>
                          <a:schemeClr val="dk1"/>
                        </a:buClr>
                        <a:buSzPts val="2000"/>
                        <a:buFont typeface="Calibri"/>
                        <a:buNone/>
                      </a:pPr>
                      <a:r>
                        <a:rPr lang="en-US" sz="2000" u="none" cap="none" strike="noStrike"/>
                        <a:t>Similar to Agile, there are ways through which DevOps can be implemented such as deep communication and automated deployment.</a:t>
                      </a:r>
                      <a:endParaRPr sz="2000" u="none" cap="none" strike="noStrike"/>
                    </a:p>
                  </a:txBody>
                  <a:tcPr marT="45725" marB="45725" marR="91450" marL="91450"/>
                </a:tc>
              </a:tr>
              <a:tr h="1506800">
                <a:tc>
                  <a:txBody>
                    <a:bodyPr/>
                    <a:lstStyle/>
                    <a:p>
                      <a:pPr indent="0" lvl="0" marL="0" marR="0" rtl="0" algn="just">
                        <a:lnSpc>
                          <a:spcPct val="100000"/>
                        </a:lnSpc>
                        <a:spcBef>
                          <a:spcPts val="0"/>
                        </a:spcBef>
                        <a:spcAft>
                          <a:spcPts val="0"/>
                        </a:spcAft>
                        <a:buClr>
                          <a:srgbClr val="000000"/>
                        </a:buClr>
                        <a:buSzPts val="2000"/>
                        <a:buFont typeface="Arial"/>
                        <a:buNone/>
                      </a:pPr>
                      <a:r>
                        <a:rPr lang="en-US" sz="2000" u="none" cap="none" strike="noStrike"/>
                        <a:t>The most popular agile methodologies include Extreme Programming (XP), Scrum, Crystal, Lean Development, and Feature-Driven Development (FDD).</a:t>
                      </a:r>
                      <a:endParaRPr sz="20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000"/>
                        <a:buFont typeface="Arial"/>
                        <a:buNone/>
                      </a:pPr>
                      <a:r>
                        <a:t/>
                      </a:r>
                      <a:endParaRPr sz="2000" u="none" cap="none" strike="noStrike"/>
                    </a:p>
                  </a:txBody>
                  <a:tcPr marT="45725" marB="45725" marR="91450" marL="91450"/>
                </a:tc>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7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Black"/>
              <a:buNone/>
            </a:pPr>
            <a:r>
              <a:rPr lang="en-US" sz="3200"/>
              <a:t>Relationship between Agile &amp; DevOps</a:t>
            </a:r>
            <a:endParaRPr/>
          </a:p>
        </p:txBody>
      </p:sp>
      <p:sp>
        <p:nvSpPr>
          <p:cNvPr id="895" name="Google Shape;895;p7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896" name="Google Shape;896;p7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897" name="Google Shape;897;p7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898" name="Google Shape;898;p75"/>
          <p:cNvSpPr txBox="1"/>
          <p:nvPr>
            <p:ph idx="1" type="body"/>
          </p:nvPr>
        </p:nvSpPr>
        <p:spPr>
          <a:xfrm>
            <a:off x="749859" y="4443415"/>
            <a:ext cx="10969943" cy="2095498"/>
          </a:xfrm>
          <a:prstGeom prst="rect">
            <a:avLst/>
          </a:prstGeom>
          <a:noFill/>
          <a:ln>
            <a:noFill/>
          </a:ln>
        </p:spPr>
        <p:txBody>
          <a:bodyPr anchorCtr="0" anchor="t" bIns="45700" lIns="91425" spcFirstLastPara="1" rIns="91425" wrap="square" tIns="45700">
            <a:normAutofit/>
          </a:bodyPr>
          <a:lstStyle/>
          <a:p>
            <a:pPr indent="-342900" lvl="0" marL="342900" rtl="0" algn="just">
              <a:lnSpc>
                <a:spcPct val="100000"/>
              </a:lnSpc>
              <a:spcBef>
                <a:spcPts val="0"/>
              </a:spcBef>
              <a:spcAft>
                <a:spcPts val="0"/>
              </a:spcAft>
              <a:buClr>
                <a:schemeClr val="dk1"/>
              </a:buClr>
              <a:buSzPts val="1600"/>
              <a:buChar char="•"/>
            </a:pPr>
            <a:r>
              <a:rPr lang="en-US" sz="1600"/>
              <a:t>Agile is all about software development while DevOps deals with software development and operations. Hence it is clear that DevOps is an extension of agile methodology</a:t>
            </a:r>
            <a:endParaRPr/>
          </a:p>
          <a:p>
            <a:pPr indent="-342900" lvl="0" marL="342900" rtl="0" algn="l">
              <a:lnSpc>
                <a:spcPct val="100000"/>
              </a:lnSpc>
              <a:spcBef>
                <a:spcPts val="320"/>
              </a:spcBef>
              <a:spcAft>
                <a:spcPts val="0"/>
              </a:spcAft>
              <a:buClr>
                <a:srgbClr val="000000"/>
              </a:buClr>
              <a:buSzPts val="1600"/>
              <a:buChar char="•"/>
            </a:pPr>
            <a:r>
              <a:rPr b="0" i="0" lang="en-US" sz="1600">
                <a:solidFill>
                  <a:srgbClr val="000000"/>
                </a:solidFill>
                <a:latin typeface="Arial"/>
                <a:ea typeface="Arial"/>
                <a:cs typeface="Arial"/>
                <a:sym typeface="Arial"/>
              </a:rPr>
              <a:t>There are four basic continuous processes in DevOps in alignment with Agile methodology</a:t>
            </a:r>
            <a:endParaRPr b="0" i="0" sz="1600">
              <a:solidFill>
                <a:srgbClr val="000000"/>
              </a:solidFill>
              <a:latin typeface="Roboto"/>
              <a:ea typeface="Roboto"/>
              <a:cs typeface="Roboto"/>
              <a:sym typeface="Roboto"/>
            </a:endParaRPr>
          </a:p>
          <a:p>
            <a:pPr indent="-285750" lvl="1" marL="742950" rtl="0" algn="l">
              <a:lnSpc>
                <a:spcPct val="100000"/>
              </a:lnSpc>
              <a:spcBef>
                <a:spcPts val="320"/>
              </a:spcBef>
              <a:spcAft>
                <a:spcPts val="0"/>
              </a:spcAft>
              <a:buClr>
                <a:srgbClr val="000000"/>
              </a:buClr>
              <a:buSzPts val="1600"/>
              <a:buChar char="–"/>
            </a:pPr>
            <a:r>
              <a:rPr b="0" i="0" lang="en-US" sz="1600">
                <a:solidFill>
                  <a:srgbClr val="000000"/>
                </a:solidFill>
                <a:latin typeface="Arial"/>
                <a:ea typeface="Arial"/>
                <a:cs typeface="Arial"/>
                <a:sym typeface="Arial"/>
              </a:rPr>
              <a:t>Continuous Integration</a:t>
            </a:r>
            <a:endParaRPr b="0" i="0" sz="1600">
              <a:solidFill>
                <a:srgbClr val="000000"/>
              </a:solidFill>
              <a:latin typeface="Roboto"/>
              <a:ea typeface="Roboto"/>
              <a:cs typeface="Roboto"/>
              <a:sym typeface="Roboto"/>
            </a:endParaRPr>
          </a:p>
          <a:p>
            <a:pPr indent="-285750" lvl="1" marL="742950" rtl="0" algn="l">
              <a:lnSpc>
                <a:spcPct val="100000"/>
              </a:lnSpc>
              <a:spcBef>
                <a:spcPts val="320"/>
              </a:spcBef>
              <a:spcAft>
                <a:spcPts val="0"/>
              </a:spcAft>
              <a:buClr>
                <a:srgbClr val="000000"/>
              </a:buClr>
              <a:buSzPts val="1600"/>
              <a:buChar char="–"/>
            </a:pPr>
            <a:r>
              <a:rPr b="0" i="0" lang="en-US" sz="1600">
                <a:solidFill>
                  <a:srgbClr val="000000"/>
                </a:solidFill>
                <a:latin typeface="Arial"/>
                <a:ea typeface="Arial"/>
                <a:cs typeface="Arial"/>
                <a:sym typeface="Arial"/>
              </a:rPr>
              <a:t>Continuous Delivery</a:t>
            </a:r>
            <a:endParaRPr b="0" i="0" sz="1600">
              <a:solidFill>
                <a:srgbClr val="000000"/>
              </a:solidFill>
              <a:latin typeface="Roboto"/>
              <a:ea typeface="Roboto"/>
              <a:cs typeface="Roboto"/>
              <a:sym typeface="Roboto"/>
            </a:endParaRPr>
          </a:p>
          <a:p>
            <a:pPr indent="-285750" lvl="1" marL="742950" rtl="0" algn="l">
              <a:lnSpc>
                <a:spcPct val="100000"/>
              </a:lnSpc>
              <a:spcBef>
                <a:spcPts val="320"/>
              </a:spcBef>
              <a:spcAft>
                <a:spcPts val="0"/>
              </a:spcAft>
              <a:buClr>
                <a:srgbClr val="000000"/>
              </a:buClr>
              <a:buSzPts val="1600"/>
              <a:buChar char="–"/>
            </a:pPr>
            <a:r>
              <a:rPr b="0" i="0" lang="en-US" sz="1600">
                <a:solidFill>
                  <a:srgbClr val="000000"/>
                </a:solidFill>
                <a:latin typeface="Arial"/>
                <a:ea typeface="Arial"/>
                <a:cs typeface="Arial"/>
                <a:sym typeface="Arial"/>
              </a:rPr>
              <a:t>Continuous Testing</a:t>
            </a:r>
            <a:endParaRPr b="0" i="0" sz="1600">
              <a:solidFill>
                <a:srgbClr val="000000"/>
              </a:solidFill>
              <a:latin typeface="Roboto"/>
              <a:ea typeface="Roboto"/>
              <a:cs typeface="Roboto"/>
              <a:sym typeface="Roboto"/>
            </a:endParaRPr>
          </a:p>
          <a:p>
            <a:pPr indent="-285750" lvl="1" marL="742950" rtl="0" algn="l">
              <a:lnSpc>
                <a:spcPct val="100000"/>
              </a:lnSpc>
              <a:spcBef>
                <a:spcPts val="320"/>
              </a:spcBef>
              <a:spcAft>
                <a:spcPts val="0"/>
              </a:spcAft>
              <a:buClr>
                <a:srgbClr val="000000"/>
              </a:buClr>
              <a:buSzPts val="1600"/>
              <a:buChar char="–"/>
            </a:pPr>
            <a:r>
              <a:rPr b="0" i="0" lang="en-US" sz="1600">
                <a:solidFill>
                  <a:srgbClr val="000000"/>
                </a:solidFill>
                <a:latin typeface="Arial"/>
                <a:ea typeface="Arial"/>
                <a:cs typeface="Arial"/>
                <a:sym typeface="Arial"/>
              </a:rPr>
              <a:t>Continuous Monitoring</a:t>
            </a:r>
            <a:endParaRPr b="0" i="0" sz="1600">
              <a:solidFill>
                <a:srgbClr val="000000"/>
              </a:solidFill>
              <a:latin typeface="Roboto"/>
              <a:ea typeface="Roboto"/>
              <a:cs typeface="Roboto"/>
              <a:sym typeface="Roboto"/>
            </a:endParaRPr>
          </a:p>
          <a:p>
            <a:pPr indent="-139700" lvl="0" marL="342900" rtl="0" algn="l">
              <a:lnSpc>
                <a:spcPct val="100000"/>
              </a:lnSpc>
              <a:spcBef>
                <a:spcPts val="640"/>
              </a:spcBef>
              <a:spcAft>
                <a:spcPts val="0"/>
              </a:spcAft>
              <a:buClr>
                <a:schemeClr val="dk1"/>
              </a:buClr>
              <a:buSzPts val="3200"/>
              <a:buNone/>
            </a:pPr>
            <a:r>
              <a:t/>
            </a:r>
            <a:endParaRPr/>
          </a:p>
        </p:txBody>
      </p:sp>
      <p:pic>
        <p:nvPicPr>
          <p:cNvPr descr="DevOps vs Agile - What is The Difference b/w Agile and DevOps | ReQtest" id="899" name="Google Shape;899;p75"/>
          <p:cNvPicPr preferRelativeResize="0"/>
          <p:nvPr/>
        </p:nvPicPr>
        <p:blipFill rotWithShape="1">
          <a:blip r:embed="rId3">
            <a:alphaModFix/>
          </a:blip>
          <a:srcRect b="27778" l="0" r="0" t="26667"/>
          <a:stretch/>
        </p:blipFill>
        <p:spPr>
          <a:xfrm>
            <a:off x="1643780" y="1654777"/>
            <a:ext cx="9182100" cy="2788638"/>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7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Lifecycle</a:t>
            </a:r>
            <a:endParaRPr/>
          </a:p>
        </p:txBody>
      </p:sp>
      <p:sp>
        <p:nvSpPr>
          <p:cNvPr id="905" name="Google Shape;905;p76"/>
          <p:cNvSpPr txBox="1"/>
          <p:nvPr>
            <p:ph idx="1" type="body"/>
          </p:nvPr>
        </p:nvSpPr>
        <p:spPr>
          <a:xfrm>
            <a:off x="609441" y="1600201"/>
            <a:ext cx="4805705" cy="5257799"/>
          </a:xfrm>
          <a:prstGeom prst="rect">
            <a:avLst/>
          </a:prstGeom>
          <a:noFill/>
          <a:ln>
            <a:noFill/>
          </a:ln>
        </p:spPr>
        <p:txBody>
          <a:bodyPr anchorCtr="0" anchor="t" bIns="45700" lIns="91425" spcFirstLastPara="1" rIns="91425" wrap="square" tIns="45700">
            <a:normAutofit fontScale="77500" lnSpcReduction="20000"/>
          </a:bodyPr>
          <a:lstStyle/>
          <a:p>
            <a:pPr indent="-342900" lvl="0" marL="342900" rtl="0" algn="just">
              <a:lnSpc>
                <a:spcPct val="100000"/>
              </a:lnSpc>
              <a:spcBef>
                <a:spcPts val="0"/>
              </a:spcBef>
              <a:spcAft>
                <a:spcPts val="0"/>
              </a:spcAft>
              <a:buClr>
                <a:schemeClr val="dk1"/>
              </a:buClr>
              <a:buSzPct val="100000"/>
              <a:buChar char="•"/>
            </a:pPr>
            <a:r>
              <a:rPr lang="en-US"/>
              <a:t>The DevOps Lifecycle is a series of development stages that guide everyone as efficiently as possible through the end-to-end process of product development. </a:t>
            </a:r>
            <a:endParaRPr/>
          </a:p>
          <a:p>
            <a:pPr indent="-342900" lvl="0" marL="342900" rtl="0" algn="just">
              <a:lnSpc>
                <a:spcPct val="100000"/>
              </a:lnSpc>
              <a:spcBef>
                <a:spcPts val="496"/>
              </a:spcBef>
              <a:spcAft>
                <a:spcPts val="0"/>
              </a:spcAft>
              <a:buClr>
                <a:schemeClr val="dk1"/>
              </a:buClr>
              <a:buSzPct val="100000"/>
              <a:buChar char="•"/>
            </a:pPr>
            <a:r>
              <a:rPr lang="en-US"/>
              <a:t>It provides a standardized structure to integrate DevOps practices into your delivery pipeline to increase the speed and reliability of the delivery process.</a:t>
            </a:r>
            <a:endParaRPr/>
          </a:p>
          <a:p>
            <a:pPr indent="-342900" lvl="0" marL="342900" rtl="0" algn="just">
              <a:lnSpc>
                <a:spcPct val="100000"/>
              </a:lnSpc>
              <a:spcBef>
                <a:spcPts val="496"/>
              </a:spcBef>
              <a:spcAft>
                <a:spcPts val="0"/>
              </a:spcAft>
              <a:buClr>
                <a:srgbClr val="111111"/>
              </a:buClr>
              <a:buSzPct val="100000"/>
              <a:buChar char="•"/>
            </a:pPr>
            <a:r>
              <a:rPr b="0" i="0" lang="en-US">
                <a:solidFill>
                  <a:srgbClr val="111111"/>
                </a:solidFill>
                <a:latin typeface="Inter"/>
                <a:ea typeface="Inter"/>
                <a:cs typeface="Inter"/>
                <a:sym typeface="Inter"/>
              </a:rPr>
              <a:t>All the stages in the life cycle will continue to iterate throughout the project and go through the lifecycle continuously. </a:t>
            </a:r>
            <a:endParaRPr/>
          </a:p>
        </p:txBody>
      </p:sp>
      <p:sp>
        <p:nvSpPr>
          <p:cNvPr id="906" name="Google Shape;906;p7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907" name="Google Shape;907;p7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908" name="Google Shape;908;p7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Continuous Development Cycle" id="909" name="Google Shape;909;p76"/>
          <p:cNvPicPr preferRelativeResize="0"/>
          <p:nvPr/>
        </p:nvPicPr>
        <p:blipFill rotWithShape="1">
          <a:blip r:embed="rId3">
            <a:alphaModFix/>
          </a:blip>
          <a:srcRect b="0" l="0" r="0" t="0"/>
          <a:stretch/>
        </p:blipFill>
        <p:spPr>
          <a:xfrm>
            <a:off x="6126161" y="1752600"/>
            <a:ext cx="4635085" cy="2314575"/>
          </a:xfrm>
          <a:prstGeom prst="rect">
            <a:avLst/>
          </a:prstGeom>
          <a:noFill/>
          <a:ln>
            <a:noFill/>
          </a:ln>
        </p:spPr>
      </p:pic>
      <p:sp>
        <p:nvSpPr>
          <p:cNvPr id="910" name="Google Shape;910;p76"/>
          <p:cNvSpPr txBox="1"/>
          <p:nvPr/>
        </p:nvSpPr>
        <p:spPr>
          <a:xfrm>
            <a:off x="6094412" y="4229100"/>
            <a:ext cx="5484972" cy="2646878"/>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80000"/>
              </a:lnSpc>
              <a:spcBef>
                <a:spcPts val="0"/>
              </a:spcBef>
              <a:spcAft>
                <a:spcPts val="0"/>
              </a:spcAft>
              <a:buClr>
                <a:srgbClr val="111111"/>
              </a:buClr>
              <a:buSzPts val="2500"/>
              <a:buFont typeface="Arial"/>
              <a:buChar char="•"/>
            </a:pPr>
            <a:r>
              <a:rPr b="0" i="0" lang="en-US" sz="2500" u="none" cap="none" strike="noStrike">
                <a:solidFill>
                  <a:srgbClr val="111111"/>
                </a:solidFill>
                <a:latin typeface="Inter"/>
                <a:ea typeface="Inter"/>
                <a:cs typeface="Inter"/>
                <a:sym typeface="Inter"/>
              </a:rPr>
              <a:t>There are seven stages in the DevOps lifecycle as follows</a:t>
            </a:r>
            <a:endParaRPr b="0" i="0" sz="1400" u="none" cap="none" strike="noStrike">
              <a:solidFill>
                <a:srgbClr val="000000"/>
              </a:solidFill>
              <a:latin typeface="Arial"/>
              <a:ea typeface="Arial"/>
              <a:cs typeface="Arial"/>
              <a:sym typeface="Arial"/>
            </a:endParaRPr>
          </a:p>
          <a:p>
            <a:pPr indent="0" lvl="0" marL="0" marR="0" rtl="0" algn="just">
              <a:lnSpc>
                <a:spcPct val="80000"/>
              </a:lnSpc>
              <a:spcBef>
                <a:spcPts val="500"/>
              </a:spcBef>
              <a:spcAft>
                <a:spcPts val="0"/>
              </a:spcAft>
              <a:buClr>
                <a:srgbClr val="000000"/>
              </a:buClr>
              <a:buSzPts val="2500"/>
              <a:buFont typeface="Arial"/>
              <a:buNone/>
            </a:pPr>
            <a:r>
              <a:t/>
            </a:r>
            <a:endParaRPr b="0" i="0" sz="2500" u="none" cap="none" strike="noStrike">
              <a:solidFill>
                <a:srgbClr val="111111"/>
              </a:solidFill>
              <a:latin typeface="Inter"/>
              <a:ea typeface="Inter"/>
              <a:cs typeface="Inter"/>
              <a:sym typeface="Inter"/>
            </a:endParaRPr>
          </a:p>
          <a:p>
            <a:pPr indent="0" lvl="0" marL="0" marR="0" rtl="0" algn="just">
              <a:lnSpc>
                <a:spcPct val="80000"/>
              </a:lnSpc>
              <a:spcBef>
                <a:spcPts val="500"/>
              </a:spcBef>
              <a:spcAft>
                <a:spcPts val="0"/>
              </a:spcAft>
              <a:buClr>
                <a:srgbClr val="000000"/>
              </a:buClr>
              <a:buSzPts val="2500"/>
              <a:buFont typeface="Arial"/>
              <a:buNone/>
            </a:pPr>
            <a:r>
              <a:rPr b="0" i="0" lang="en-US" sz="2500" u="none" cap="none" strike="noStrike">
                <a:solidFill>
                  <a:srgbClr val="111111"/>
                </a:solidFill>
                <a:latin typeface="Inter"/>
                <a:ea typeface="Inter"/>
                <a:cs typeface="Inter"/>
                <a:sym typeface="Inter"/>
              </a:rPr>
              <a:t> Plan 🡪Code Development 🡪Build (Integration) 🡪Testing 🡪 Release🡪 Deployment 🡪 Operate 🡪Monitoring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br>
              <a:rPr b="0" i="0" lang="en-US" sz="1800" u="none" cap="none" strike="noStrike">
                <a:solidFill>
                  <a:srgbClr val="111111"/>
                </a:solidFill>
                <a:latin typeface="Inter"/>
                <a:ea typeface="Inter"/>
                <a:cs typeface="Inter"/>
                <a:sym typeface="Inter"/>
              </a:rPr>
            </a:b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77"/>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Lifecycle</a:t>
            </a:r>
            <a:endParaRPr/>
          </a:p>
        </p:txBody>
      </p:sp>
      <p:sp>
        <p:nvSpPr>
          <p:cNvPr id="916" name="Google Shape;916;p77"/>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139700" lvl="0" marL="342900" rtl="0" algn="l">
              <a:lnSpc>
                <a:spcPct val="100000"/>
              </a:lnSpc>
              <a:spcBef>
                <a:spcPts val="0"/>
              </a:spcBef>
              <a:spcAft>
                <a:spcPts val="0"/>
              </a:spcAft>
              <a:buClr>
                <a:schemeClr val="dk1"/>
              </a:buClr>
              <a:buSzPts val="3200"/>
              <a:buNone/>
            </a:pPr>
            <a:r>
              <a:t/>
            </a:r>
            <a:endParaRPr/>
          </a:p>
        </p:txBody>
      </p:sp>
      <p:sp>
        <p:nvSpPr>
          <p:cNvPr id="917" name="Google Shape;917;p7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918" name="Google Shape;918;p7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919" name="Google Shape;919;p7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DevOps Lifecycle" id="920" name="Google Shape;920;p77"/>
          <p:cNvPicPr preferRelativeResize="0"/>
          <p:nvPr/>
        </p:nvPicPr>
        <p:blipFill rotWithShape="1">
          <a:blip r:embed="rId3">
            <a:alphaModFix/>
          </a:blip>
          <a:srcRect b="0" l="0" r="0" t="0"/>
          <a:stretch/>
        </p:blipFill>
        <p:spPr>
          <a:xfrm>
            <a:off x="646312" y="1532731"/>
            <a:ext cx="10933072" cy="4660902"/>
          </a:xfrm>
          <a:prstGeom prst="rect">
            <a:avLst/>
          </a:prstGeom>
          <a:noFill/>
          <a:ln>
            <a:noFill/>
          </a:ln>
        </p:spPr>
      </p:pic>
      <p:sp>
        <p:nvSpPr>
          <p:cNvPr id="921" name="Google Shape;921;p77"/>
          <p:cNvSpPr/>
          <p:nvPr/>
        </p:nvSpPr>
        <p:spPr>
          <a:xfrm>
            <a:off x="9974555" y="1532731"/>
            <a:ext cx="1548785" cy="48577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7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Architecture</a:t>
            </a:r>
            <a:endParaRPr/>
          </a:p>
        </p:txBody>
      </p:sp>
      <p:sp>
        <p:nvSpPr>
          <p:cNvPr id="927" name="Google Shape;927;p78"/>
          <p:cNvSpPr txBox="1"/>
          <p:nvPr>
            <p:ph idx="1" type="body"/>
          </p:nvPr>
        </p:nvSpPr>
        <p:spPr>
          <a:xfrm>
            <a:off x="609441" y="1600201"/>
            <a:ext cx="10969943" cy="547685"/>
          </a:xfrm>
          <a:prstGeom prst="rect">
            <a:avLst/>
          </a:prstGeom>
          <a:noFill/>
          <a:ln>
            <a:noFill/>
          </a:ln>
        </p:spPr>
        <p:txBody>
          <a:bodyPr anchorCtr="0" anchor="t" bIns="45700" lIns="91425" spcFirstLastPara="1" rIns="91425" wrap="square" tIns="45700">
            <a:normAutofit fontScale="40000" lnSpcReduction="20000"/>
          </a:bodyPr>
          <a:lstStyle/>
          <a:p>
            <a:pPr indent="-342900" lvl="0" marL="342900" rtl="0" algn="l">
              <a:lnSpc>
                <a:spcPct val="100000"/>
              </a:lnSpc>
              <a:spcBef>
                <a:spcPts val="0"/>
              </a:spcBef>
              <a:spcAft>
                <a:spcPts val="0"/>
              </a:spcAft>
              <a:buClr>
                <a:schemeClr val="dk1"/>
              </a:buClr>
              <a:buSzPct val="100000"/>
              <a:buChar char="•"/>
            </a:pPr>
            <a:r>
              <a:rPr b="0" i="0" lang="en-US" sz="4500"/>
              <a:t>DevOps architecture is based on the DevOps Lifecycle i.e. continuous. The components of  DevOps architecture are </a:t>
            </a:r>
            <a:endParaRPr/>
          </a:p>
          <a:p>
            <a:pPr indent="-261620" lvl="0" marL="342900" rtl="0" algn="l">
              <a:lnSpc>
                <a:spcPct val="100000"/>
              </a:lnSpc>
              <a:spcBef>
                <a:spcPts val="256"/>
              </a:spcBef>
              <a:spcAft>
                <a:spcPts val="0"/>
              </a:spcAft>
              <a:buClr>
                <a:schemeClr val="dk1"/>
              </a:buClr>
              <a:buSzPct val="100000"/>
              <a:buNone/>
            </a:pPr>
            <a:r>
              <a:t/>
            </a:r>
            <a:endParaRPr/>
          </a:p>
        </p:txBody>
      </p:sp>
      <p:sp>
        <p:nvSpPr>
          <p:cNvPr id="928" name="Google Shape;928;p7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929" name="Google Shape;929;p7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930" name="Google Shape;930;p7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931" name="Google Shape;931;p78"/>
          <p:cNvGrpSpPr/>
          <p:nvPr/>
        </p:nvGrpSpPr>
        <p:grpSpPr>
          <a:xfrm>
            <a:off x="3260309" y="2147886"/>
            <a:ext cx="5186664" cy="3989741"/>
            <a:chOff x="1228838" y="0"/>
            <a:chExt cx="5186664" cy="3989741"/>
          </a:xfrm>
        </p:grpSpPr>
        <p:sp>
          <p:nvSpPr>
            <p:cNvPr id="932" name="Google Shape;932;p78"/>
            <p:cNvSpPr/>
            <p:nvPr/>
          </p:nvSpPr>
          <p:spPr>
            <a:xfrm>
              <a:off x="4444570" y="2713024"/>
              <a:ext cx="1970932" cy="1276717"/>
            </a:xfrm>
            <a:prstGeom prst="roundRect">
              <a:avLst>
                <a:gd fmla="val 10000" name="adj"/>
              </a:avLst>
            </a:prstGeom>
            <a:solidFill>
              <a:schemeClr val="lt1">
                <a:alpha val="89411"/>
              </a:schemeClr>
            </a:solidFill>
            <a:ln cap="flat" cmpd="sng" w="9525">
              <a:solidFill>
                <a:schemeClr val="accent4"/>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78"/>
            <p:cNvSpPr txBox="1"/>
            <p:nvPr/>
          </p:nvSpPr>
          <p:spPr>
            <a:xfrm>
              <a:off x="5063895" y="3060248"/>
              <a:ext cx="1323562" cy="901448"/>
            </a:xfrm>
            <a:prstGeom prst="rect">
              <a:avLst/>
            </a:prstGeom>
            <a:noFill/>
            <a:ln>
              <a:noFill/>
            </a:ln>
          </p:spPr>
          <p:txBody>
            <a:bodyPr anchorCtr="0" anchor="t" bIns="38100" lIns="38100" spcFirstLastPara="1" rIns="38100" wrap="square" tIns="38100">
              <a:noAutofit/>
            </a:bodyPr>
            <a:lstStyle/>
            <a:p>
              <a:pPr indent="-57150" lvl="1" marL="57150" marR="0" rtl="0" algn="l">
                <a:lnSpc>
                  <a:spcPct val="90000"/>
                </a:lnSpc>
                <a:spcBef>
                  <a:spcPts val="0"/>
                </a:spcBef>
                <a:spcAft>
                  <a:spcPts val="0"/>
                </a:spcAft>
                <a:buClr>
                  <a:schemeClr val="dk1"/>
                </a:buClr>
                <a:buSzPts val="800"/>
                <a:buFont typeface="Nunito Sans"/>
                <a:buChar char="•"/>
              </a:pPr>
              <a:r>
                <a:rPr b="0" i="0" lang="en-US" sz="800" u="none" cap="none" strike="noStrike">
                  <a:solidFill>
                    <a:schemeClr val="dk1"/>
                  </a:solidFill>
                  <a:latin typeface="Nunito Sans"/>
                  <a:ea typeface="Nunito Sans"/>
                  <a:cs typeface="Nunito Sans"/>
                  <a:sym typeface="Nunito Sans"/>
                </a:rPr>
                <a:t>Continuous integration and testing enable continuous development. </a:t>
              </a:r>
              <a:endParaRPr b="0" i="0" sz="800" u="none" cap="none" strike="noStrike">
                <a:solidFill>
                  <a:schemeClr val="dk1"/>
                </a:solidFill>
                <a:latin typeface="Calibri"/>
                <a:ea typeface="Calibri"/>
                <a:cs typeface="Calibri"/>
                <a:sym typeface="Calibri"/>
              </a:endParaRPr>
            </a:p>
          </p:txBody>
        </p:sp>
        <p:sp>
          <p:nvSpPr>
            <p:cNvPr id="934" name="Google Shape;934;p78"/>
            <p:cNvSpPr/>
            <p:nvPr/>
          </p:nvSpPr>
          <p:spPr>
            <a:xfrm>
              <a:off x="1228838" y="2713024"/>
              <a:ext cx="1970932" cy="1276717"/>
            </a:xfrm>
            <a:prstGeom prst="roundRect">
              <a:avLst>
                <a:gd fmla="val 10000" name="adj"/>
              </a:avLst>
            </a:prstGeom>
            <a:solidFill>
              <a:schemeClr val="lt1">
                <a:alpha val="89411"/>
              </a:schemeClr>
            </a:solidFill>
            <a:ln cap="flat" cmpd="sng" w="9525">
              <a:solidFill>
                <a:srgbClr val="49ACC5"/>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78"/>
            <p:cNvSpPr txBox="1"/>
            <p:nvPr/>
          </p:nvSpPr>
          <p:spPr>
            <a:xfrm>
              <a:off x="1256883" y="3060248"/>
              <a:ext cx="1323562" cy="901448"/>
            </a:xfrm>
            <a:prstGeom prst="rect">
              <a:avLst/>
            </a:prstGeom>
            <a:noFill/>
            <a:ln>
              <a:noFill/>
            </a:ln>
          </p:spPr>
          <p:txBody>
            <a:bodyPr anchorCtr="0" anchor="t" bIns="38100" lIns="38100" spcFirstLastPara="1" rIns="38100" wrap="square" tIns="38100">
              <a:noAutofit/>
            </a:bodyPr>
            <a:lstStyle/>
            <a:p>
              <a:pPr indent="-57150" lvl="1" marL="57150" marR="0" rtl="0" algn="l">
                <a:lnSpc>
                  <a:spcPct val="90000"/>
                </a:lnSpc>
                <a:spcBef>
                  <a:spcPts val="0"/>
                </a:spcBef>
                <a:spcAft>
                  <a:spcPts val="0"/>
                </a:spcAft>
                <a:buClr>
                  <a:schemeClr val="dk1"/>
                </a:buClr>
                <a:buSzPts val="800"/>
                <a:buFont typeface="Nunito Sans"/>
                <a:buChar char="•"/>
              </a:pPr>
              <a:r>
                <a:rPr b="0" i="0" lang="en-US" sz="800" u="none" cap="none" strike="noStrike">
                  <a:solidFill>
                    <a:schemeClr val="dk1"/>
                  </a:solidFill>
                  <a:latin typeface="Nunito Sans"/>
                  <a:ea typeface="Nunito Sans"/>
                  <a:cs typeface="Nunito Sans"/>
                  <a:sym typeface="Nunito Sans"/>
                </a:rPr>
                <a:t>Ensures that the application only interacts with the resources concerned with the environment in which it runs. </a:t>
              </a:r>
              <a:endParaRPr b="0" i="0" sz="800" u="none" cap="none" strike="noStrike">
                <a:solidFill>
                  <a:schemeClr val="dk1"/>
                </a:solidFill>
                <a:latin typeface="Calibri"/>
                <a:ea typeface="Calibri"/>
                <a:cs typeface="Calibri"/>
                <a:sym typeface="Calibri"/>
              </a:endParaRPr>
            </a:p>
          </p:txBody>
        </p:sp>
        <p:sp>
          <p:nvSpPr>
            <p:cNvPr id="936" name="Google Shape;936;p78"/>
            <p:cNvSpPr/>
            <p:nvPr/>
          </p:nvSpPr>
          <p:spPr>
            <a:xfrm>
              <a:off x="4444570" y="0"/>
              <a:ext cx="1970932" cy="1276717"/>
            </a:xfrm>
            <a:prstGeom prst="roundRect">
              <a:avLst>
                <a:gd fmla="val 10000" name="adj"/>
              </a:avLst>
            </a:prstGeom>
            <a:solidFill>
              <a:schemeClr val="lt1">
                <a:alpha val="89411"/>
              </a:schemeClr>
            </a:solidFill>
            <a:ln cap="flat" cmpd="sng" w="9525">
              <a:solidFill>
                <a:schemeClr val="accent3"/>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78"/>
            <p:cNvSpPr txBox="1"/>
            <p:nvPr/>
          </p:nvSpPr>
          <p:spPr>
            <a:xfrm>
              <a:off x="5063895" y="28045"/>
              <a:ext cx="1323562" cy="901448"/>
            </a:xfrm>
            <a:prstGeom prst="rect">
              <a:avLst/>
            </a:prstGeom>
            <a:noFill/>
            <a:ln>
              <a:noFill/>
            </a:ln>
          </p:spPr>
          <p:txBody>
            <a:bodyPr anchorCtr="0" anchor="t" bIns="38100" lIns="38100" spcFirstLastPara="1" rIns="38100" wrap="square" tIns="38100">
              <a:noAutofit/>
            </a:bodyPr>
            <a:lstStyle/>
            <a:p>
              <a:pPr indent="-57150" lvl="1" marL="57150" marR="0" rtl="0" algn="l">
                <a:lnSpc>
                  <a:spcPct val="90000"/>
                </a:lnSpc>
                <a:spcBef>
                  <a:spcPts val="0"/>
                </a:spcBef>
                <a:spcAft>
                  <a:spcPts val="0"/>
                </a:spcAft>
                <a:buClr>
                  <a:schemeClr val="dk1"/>
                </a:buClr>
                <a:buSzPts val="800"/>
                <a:buFont typeface="Nunito Sans"/>
                <a:buChar char="•"/>
              </a:pPr>
              <a:r>
                <a:rPr b="0" i="0" lang="en-US" sz="800" u="none" cap="none" strike="noStrike">
                  <a:solidFill>
                    <a:schemeClr val="dk1"/>
                  </a:solidFill>
                  <a:latin typeface="Nunito Sans"/>
                  <a:ea typeface="Nunito Sans"/>
                  <a:cs typeface="Nunito Sans"/>
                  <a:sym typeface="Nunito Sans"/>
                </a:rPr>
                <a:t>The teams become more effective with their productivity </a:t>
              </a:r>
              <a:endParaRPr b="0" i="0" sz="800" u="none" cap="none" strike="noStrike">
                <a:solidFill>
                  <a:schemeClr val="dk1"/>
                </a:solidFill>
                <a:latin typeface="Calibri"/>
                <a:ea typeface="Calibri"/>
                <a:cs typeface="Calibri"/>
                <a:sym typeface="Calibri"/>
              </a:endParaRPr>
            </a:p>
          </p:txBody>
        </p:sp>
        <p:sp>
          <p:nvSpPr>
            <p:cNvPr id="938" name="Google Shape;938;p78"/>
            <p:cNvSpPr/>
            <p:nvPr/>
          </p:nvSpPr>
          <p:spPr>
            <a:xfrm>
              <a:off x="1228838" y="0"/>
              <a:ext cx="1970932" cy="1276717"/>
            </a:xfrm>
            <a:prstGeom prst="roundRect">
              <a:avLst>
                <a:gd fmla="val 10000" name="adj"/>
              </a:avLst>
            </a:prstGeom>
            <a:solidFill>
              <a:schemeClr val="lt1">
                <a:alpha val="89411"/>
              </a:schemeClr>
            </a:solidFill>
            <a:ln cap="flat" cmpd="sng" w="9525">
              <a:solidFill>
                <a:srgbClr val="BF504D"/>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78"/>
            <p:cNvSpPr txBox="1"/>
            <p:nvPr/>
          </p:nvSpPr>
          <p:spPr>
            <a:xfrm>
              <a:off x="1256883" y="28045"/>
              <a:ext cx="1323562" cy="901448"/>
            </a:xfrm>
            <a:prstGeom prst="rect">
              <a:avLst/>
            </a:prstGeom>
            <a:noFill/>
            <a:ln>
              <a:noFill/>
            </a:ln>
          </p:spPr>
          <p:txBody>
            <a:bodyPr anchorCtr="0" anchor="t" bIns="38100" lIns="38100" spcFirstLastPara="1" rIns="38100" wrap="square" tIns="38100">
              <a:noAutofit/>
            </a:bodyPr>
            <a:lstStyle/>
            <a:p>
              <a:pPr indent="-57150" lvl="1" marL="57150" marR="0" rtl="0" algn="l">
                <a:lnSpc>
                  <a:spcPct val="90000"/>
                </a:lnSpc>
                <a:spcBef>
                  <a:spcPts val="0"/>
                </a:spcBef>
                <a:spcAft>
                  <a:spcPts val="0"/>
                </a:spcAft>
                <a:buClr>
                  <a:schemeClr val="dk1"/>
                </a:buClr>
                <a:buSzPts val="800"/>
                <a:buFont typeface="Nunito Sans"/>
                <a:buChar char="•"/>
              </a:pPr>
              <a:r>
                <a:rPr b="0" i="0" lang="en-US" sz="800" u="none" cap="none" strike="noStrike">
                  <a:solidFill>
                    <a:schemeClr val="dk1"/>
                  </a:solidFill>
                  <a:latin typeface="Nunito Sans"/>
                  <a:ea typeface="Nunito Sans"/>
                  <a:cs typeface="Nunito Sans"/>
                  <a:sym typeface="Nunito Sans"/>
                </a:rPr>
                <a:t>Reduces the time consumption specifically during the testing and deployment phase. </a:t>
              </a:r>
              <a:endParaRPr b="0" i="0" sz="800" u="none" cap="none" strike="noStrike">
                <a:solidFill>
                  <a:schemeClr val="dk1"/>
                </a:solidFill>
                <a:latin typeface="Calibri"/>
                <a:ea typeface="Calibri"/>
                <a:cs typeface="Calibri"/>
                <a:sym typeface="Calibri"/>
              </a:endParaRPr>
            </a:p>
          </p:txBody>
        </p:sp>
        <p:sp>
          <p:nvSpPr>
            <p:cNvPr id="940" name="Google Shape;940;p78"/>
            <p:cNvSpPr/>
            <p:nvPr/>
          </p:nvSpPr>
          <p:spPr>
            <a:xfrm>
              <a:off x="2054714" y="227415"/>
              <a:ext cx="1727558" cy="1727558"/>
            </a:xfrm>
            <a:custGeom>
              <a:rect b="b" l="l" r="r" t="t"/>
              <a:pathLst>
                <a:path extrusionOk="0" h="120000" w="120000">
                  <a:moveTo>
                    <a:pt x="0" y="120000"/>
                  </a:moveTo>
                  <a:lnTo>
                    <a:pt x="0" y="120000"/>
                  </a:lnTo>
                  <a:cubicBezTo>
                    <a:pt x="0" y="53726"/>
                    <a:pt x="53726" y="0"/>
                    <a:pt x="120000" y="0"/>
                  </a:cubicBezTo>
                  <a:lnTo>
                    <a:pt x="120000" y="120000"/>
                  </a:lnTo>
                  <a:close/>
                </a:path>
              </a:pathLst>
            </a:custGeom>
            <a:gradFill>
              <a:gsLst>
                <a:gs pos="0">
                  <a:srgbClr val="982D2B"/>
                </a:gs>
                <a:gs pos="80000">
                  <a:srgbClr val="C83D39"/>
                </a:gs>
                <a:gs pos="100000">
                  <a:srgbClr val="CC3A36"/>
                </a:gs>
              </a:gsLst>
              <a:lin ang="16200000" scaled="0"/>
            </a:gra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78"/>
            <p:cNvSpPr txBox="1"/>
            <p:nvPr/>
          </p:nvSpPr>
          <p:spPr>
            <a:xfrm>
              <a:off x="2560704" y="733405"/>
              <a:ext cx="1221568" cy="1221568"/>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Automation </a:t>
              </a:r>
              <a:endParaRPr b="0" i="0" sz="1400" u="none" cap="none" strike="noStrike">
                <a:solidFill>
                  <a:srgbClr val="000000"/>
                </a:solidFill>
                <a:latin typeface="Arial"/>
                <a:ea typeface="Arial"/>
                <a:cs typeface="Arial"/>
                <a:sym typeface="Arial"/>
              </a:endParaRPr>
            </a:p>
          </p:txBody>
        </p:sp>
        <p:sp>
          <p:nvSpPr>
            <p:cNvPr id="942" name="Google Shape;942;p78"/>
            <p:cNvSpPr/>
            <p:nvPr/>
          </p:nvSpPr>
          <p:spPr>
            <a:xfrm rot="5400000">
              <a:off x="3862067" y="227415"/>
              <a:ext cx="1727558" cy="1727558"/>
            </a:xfrm>
            <a:custGeom>
              <a:rect b="b" l="l" r="r" t="t"/>
              <a:pathLst>
                <a:path extrusionOk="0" h="120000" w="120000">
                  <a:moveTo>
                    <a:pt x="0" y="120000"/>
                  </a:moveTo>
                  <a:lnTo>
                    <a:pt x="0" y="120000"/>
                  </a:lnTo>
                  <a:cubicBezTo>
                    <a:pt x="0" y="53726"/>
                    <a:pt x="53726" y="0"/>
                    <a:pt x="120000" y="0"/>
                  </a:cubicBezTo>
                  <a:lnTo>
                    <a:pt x="120000" y="120000"/>
                  </a:lnTo>
                  <a:close/>
                </a:path>
              </a:pathLst>
            </a:custGeom>
            <a:gradFill>
              <a:gsLst>
                <a:gs pos="0">
                  <a:srgbClr val="759336"/>
                </a:gs>
                <a:gs pos="80000">
                  <a:srgbClr val="99C247"/>
                </a:gs>
                <a:gs pos="100000">
                  <a:srgbClr val="9BC545"/>
                </a:gs>
              </a:gsLst>
              <a:lin ang="16200000" scaled="0"/>
            </a:gra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78"/>
            <p:cNvSpPr txBox="1"/>
            <p:nvPr/>
          </p:nvSpPr>
          <p:spPr>
            <a:xfrm>
              <a:off x="3862067" y="733405"/>
              <a:ext cx="1221568" cy="1221568"/>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Collaboration</a:t>
              </a:r>
              <a:endParaRPr b="0" i="0" sz="1400" u="none" cap="none" strike="noStrike">
                <a:solidFill>
                  <a:srgbClr val="000000"/>
                </a:solidFill>
                <a:latin typeface="Arial"/>
                <a:ea typeface="Arial"/>
                <a:cs typeface="Arial"/>
                <a:sym typeface="Arial"/>
              </a:endParaRPr>
            </a:p>
          </p:txBody>
        </p:sp>
        <p:sp>
          <p:nvSpPr>
            <p:cNvPr id="944" name="Google Shape;944;p78"/>
            <p:cNvSpPr/>
            <p:nvPr/>
          </p:nvSpPr>
          <p:spPr>
            <a:xfrm rot="10800000">
              <a:off x="3862067" y="2034768"/>
              <a:ext cx="1727558" cy="1727558"/>
            </a:xfrm>
            <a:custGeom>
              <a:rect b="b" l="l" r="r" t="t"/>
              <a:pathLst>
                <a:path extrusionOk="0" h="120000" w="120000">
                  <a:moveTo>
                    <a:pt x="0" y="120000"/>
                  </a:moveTo>
                  <a:lnTo>
                    <a:pt x="0" y="120000"/>
                  </a:lnTo>
                  <a:cubicBezTo>
                    <a:pt x="0" y="53726"/>
                    <a:pt x="53726" y="0"/>
                    <a:pt x="120000" y="0"/>
                  </a:cubicBezTo>
                  <a:lnTo>
                    <a:pt x="120000" y="120000"/>
                  </a:lnTo>
                  <a:close/>
                </a:path>
              </a:pathLst>
            </a:custGeom>
            <a:gradFill>
              <a:gsLst>
                <a:gs pos="0">
                  <a:srgbClr val="5D427D"/>
                </a:gs>
                <a:gs pos="80000">
                  <a:srgbClr val="7A57A5"/>
                </a:gs>
                <a:gs pos="100000">
                  <a:srgbClr val="7A56A7"/>
                </a:gs>
              </a:gsLst>
              <a:lin ang="16200000" scaled="0"/>
            </a:gra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78"/>
            <p:cNvSpPr txBox="1"/>
            <p:nvPr/>
          </p:nvSpPr>
          <p:spPr>
            <a:xfrm>
              <a:off x="3862067" y="2034768"/>
              <a:ext cx="1221568" cy="1221568"/>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Integration</a:t>
              </a:r>
              <a:endParaRPr b="0" i="0" sz="1400" u="none" cap="none" strike="noStrike">
                <a:solidFill>
                  <a:srgbClr val="000000"/>
                </a:solidFill>
                <a:latin typeface="Arial"/>
                <a:ea typeface="Arial"/>
                <a:cs typeface="Arial"/>
                <a:sym typeface="Arial"/>
              </a:endParaRPr>
            </a:p>
          </p:txBody>
        </p:sp>
        <p:sp>
          <p:nvSpPr>
            <p:cNvPr id="946" name="Google Shape;946;p78"/>
            <p:cNvSpPr/>
            <p:nvPr/>
          </p:nvSpPr>
          <p:spPr>
            <a:xfrm rot="-5400000">
              <a:off x="2054714" y="2034768"/>
              <a:ext cx="1727558" cy="1727558"/>
            </a:xfrm>
            <a:custGeom>
              <a:rect b="b" l="l" r="r" t="t"/>
              <a:pathLst>
                <a:path extrusionOk="0" h="120000" w="120000">
                  <a:moveTo>
                    <a:pt x="0" y="120000"/>
                  </a:moveTo>
                  <a:lnTo>
                    <a:pt x="0" y="120000"/>
                  </a:lnTo>
                  <a:cubicBezTo>
                    <a:pt x="0" y="53726"/>
                    <a:pt x="53726" y="0"/>
                    <a:pt x="120000" y="0"/>
                  </a:cubicBezTo>
                  <a:lnTo>
                    <a:pt x="120000" y="120000"/>
                  </a:lnTo>
                  <a:close/>
                </a:path>
              </a:pathLst>
            </a:custGeom>
            <a:gradFill>
              <a:gsLst>
                <a:gs pos="0">
                  <a:srgbClr val="27869E"/>
                </a:gs>
                <a:gs pos="80000">
                  <a:srgbClr val="34B0D0"/>
                </a:gs>
                <a:gs pos="100000">
                  <a:srgbClr val="30B3D4"/>
                </a:gs>
              </a:gsLst>
              <a:lin ang="16200000" scaled="0"/>
            </a:gra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78"/>
            <p:cNvSpPr txBox="1"/>
            <p:nvPr/>
          </p:nvSpPr>
          <p:spPr>
            <a:xfrm>
              <a:off x="2560704" y="2034768"/>
              <a:ext cx="1221568" cy="1221568"/>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Configuration Management </a:t>
              </a:r>
              <a:endParaRPr b="0" i="0" sz="1400" u="none" cap="none" strike="noStrike">
                <a:solidFill>
                  <a:srgbClr val="000000"/>
                </a:solidFill>
                <a:latin typeface="Arial"/>
                <a:ea typeface="Arial"/>
                <a:cs typeface="Arial"/>
                <a:sym typeface="Arial"/>
              </a:endParaRPr>
            </a:p>
          </p:txBody>
        </p:sp>
        <p:sp>
          <p:nvSpPr>
            <p:cNvPr id="948" name="Google Shape;948;p78"/>
            <p:cNvSpPr/>
            <p:nvPr/>
          </p:nvSpPr>
          <p:spPr>
            <a:xfrm>
              <a:off x="3523937" y="1635794"/>
              <a:ext cx="596466" cy="518666"/>
            </a:xfrm>
            <a:custGeom>
              <a:rect b="b" l="l" r="r" t="t"/>
              <a:pathLst>
                <a:path extrusionOk="0" h="120000" w="120000">
                  <a:moveTo>
                    <a:pt x="6522" y="60000"/>
                  </a:moveTo>
                  <a:lnTo>
                    <a:pt x="6522" y="60000"/>
                  </a:lnTo>
                  <a:cubicBezTo>
                    <a:pt x="6522" y="34374"/>
                    <a:pt x="25367" y="12492"/>
                    <a:pt x="51107" y="8231"/>
                  </a:cubicBezTo>
                  <a:cubicBezTo>
                    <a:pt x="76848" y="3970"/>
                    <a:pt x="101961" y="18574"/>
                    <a:pt x="110521" y="42783"/>
                  </a:cubicBezTo>
                  <a:lnTo>
                    <a:pt x="116427" y="42783"/>
                  </a:lnTo>
                  <a:lnTo>
                    <a:pt x="106957" y="60000"/>
                  </a:lnTo>
                  <a:lnTo>
                    <a:pt x="90340" y="42783"/>
                  </a:lnTo>
                  <a:lnTo>
                    <a:pt x="95921" y="42783"/>
                  </a:lnTo>
                  <a:cubicBezTo>
                    <a:pt x="87358" y="27416"/>
                    <a:pt x="68572" y="19475"/>
                    <a:pt x="50448" y="23561"/>
                  </a:cubicBezTo>
                  <a:cubicBezTo>
                    <a:pt x="32324" y="27648"/>
                    <a:pt x="19565" y="42702"/>
                    <a:pt x="19565" y="60000"/>
                  </a:cubicBezTo>
                  <a:close/>
                </a:path>
              </a:pathLst>
            </a:custGeom>
            <a:solidFill>
              <a:srgbClr val="E7CFCF"/>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78"/>
            <p:cNvSpPr/>
            <p:nvPr/>
          </p:nvSpPr>
          <p:spPr>
            <a:xfrm rot="10800000">
              <a:off x="3523937" y="1835281"/>
              <a:ext cx="596466" cy="518666"/>
            </a:xfrm>
            <a:custGeom>
              <a:rect b="b" l="l" r="r" t="t"/>
              <a:pathLst>
                <a:path extrusionOk="0" h="120000" w="120000">
                  <a:moveTo>
                    <a:pt x="6522" y="60000"/>
                  </a:moveTo>
                  <a:lnTo>
                    <a:pt x="6522" y="60000"/>
                  </a:lnTo>
                  <a:cubicBezTo>
                    <a:pt x="6522" y="34374"/>
                    <a:pt x="25367" y="12492"/>
                    <a:pt x="51107" y="8231"/>
                  </a:cubicBezTo>
                  <a:cubicBezTo>
                    <a:pt x="76848" y="3970"/>
                    <a:pt x="101961" y="18574"/>
                    <a:pt x="110521" y="42783"/>
                  </a:cubicBezTo>
                  <a:lnTo>
                    <a:pt x="116427" y="42783"/>
                  </a:lnTo>
                  <a:lnTo>
                    <a:pt x="106957" y="60000"/>
                  </a:lnTo>
                  <a:lnTo>
                    <a:pt x="90340" y="42783"/>
                  </a:lnTo>
                  <a:lnTo>
                    <a:pt x="95921" y="42783"/>
                  </a:lnTo>
                  <a:cubicBezTo>
                    <a:pt x="87358" y="27416"/>
                    <a:pt x="68572" y="19475"/>
                    <a:pt x="50448" y="23561"/>
                  </a:cubicBezTo>
                  <a:cubicBezTo>
                    <a:pt x="32324" y="27648"/>
                    <a:pt x="19565" y="42702"/>
                    <a:pt x="19565" y="60000"/>
                  </a:cubicBezTo>
                  <a:close/>
                </a:path>
              </a:pathLst>
            </a:custGeom>
            <a:solidFill>
              <a:srgbClr val="E7CFCF"/>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7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Architecture</a:t>
            </a:r>
            <a:endParaRPr/>
          </a:p>
        </p:txBody>
      </p:sp>
      <p:sp>
        <p:nvSpPr>
          <p:cNvPr id="955" name="Google Shape;955;p79"/>
          <p:cNvSpPr txBox="1"/>
          <p:nvPr>
            <p:ph idx="1" type="body"/>
          </p:nvPr>
        </p:nvSpPr>
        <p:spPr>
          <a:xfrm>
            <a:off x="609441" y="1600201"/>
            <a:ext cx="10969943" cy="547685"/>
          </a:xfrm>
          <a:prstGeom prst="rect">
            <a:avLst/>
          </a:prstGeom>
          <a:noFill/>
          <a:ln>
            <a:noFill/>
          </a:ln>
        </p:spPr>
        <p:txBody>
          <a:bodyPr anchorCtr="0" anchor="t" bIns="45700" lIns="91425" spcFirstLastPara="1" rIns="91425" wrap="square" tIns="45700">
            <a:normAutofit fontScale="40000" lnSpcReduction="20000"/>
          </a:bodyPr>
          <a:lstStyle/>
          <a:p>
            <a:pPr indent="-342900" lvl="0" marL="342900" rtl="0" algn="l">
              <a:lnSpc>
                <a:spcPct val="100000"/>
              </a:lnSpc>
              <a:spcBef>
                <a:spcPts val="0"/>
              </a:spcBef>
              <a:spcAft>
                <a:spcPts val="0"/>
              </a:spcAft>
              <a:buClr>
                <a:schemeClr val="dk1"/>
              </a:buClr>
              <a:buSzPct val="100000"/>
              <a:buChar char="•"/>
            </a:pPr>
            <a:r>
              <a:rPr b="0" i="0" lang="en-US" sz="4500"/>
              <a:t>DevOps architecture is based on the DevOps Lifecycle i.e. continuous. The components of  DevOps architecture are </a:t>
            </a:r>
            <a:endParaRPr/>
          </a:p>
          <a:p>
            <a:pPr indent="-261620" lvl="0" marL="342900" rtl="0" algn="l">
              <a:lnSpc>
                <a:spcPct val="100000"/>
              </a:lnSpc>
              <a:spcBef>
                <a:spcPts val="256"/>
              </a:spcBef>
              <a:spcAft>
                <a:spcPts val="0"/>
              </a:spcAft>
              <a:buClr>
                <a:schemeClr val="dk1"/>
              </a:buClr>
              <a:buSzPct val="100000"/>
              <a:buNone/>
            </a:pPr>
            <a:r>
              <a:t/>
            </a:r>
            <a:endParaRPr/>
          </a:p>
        </p:txBody>
      </p:sp>
      <p:sp>
        <p:nvSpPr>
          <p:cNvPr id="956" name="Google Shape;956;p7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957" name="Google Shape;957;p7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958" name="Google Shape;958;p7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959" name="Google Shape;959;p79"/>
          <p:cNvGrpSpPr/>
          <p:nvPr/>
        </p:nvGrpSpPr>
        <p:grpSpPr>
          <a:xfrm>
            <a:off x="459794" y="2417240"/>
            <a:ext cx="11115407" cy="4034880"/>
            <a:chOff x="4182" y="131240"/>
            <a:chExt cx="11115407" cy="4034880"/>
          </a:xfrm>
        </p:grpSpPr>
        <p:sp>
          <p:nvSpPr>
            <p:cNvPr id="960" name="Google Shape;960;p79"/>
            <p:cNvSpPr/>
            <p:nvPr/>
          </p:nvSpPr>
          <p:spPr>
            <a:xfrm>
              <a:off x="4182" y="131240"/>
              <a:ext cx="2514798" cy="345600"/>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79"/>
            <p:cNvSpPr txBox="1"/>
            <p:nvPr/>
          </p:nvSpPr>
          <p:spPr>
            <a:xfrm>
              <a:off x="4182" y="131240"/>
              <a:ext cx="2514798" cy="345600"/>
            </a:xfrm>
            <a:prstGeom prst="rect">
              <a:avLst/>
            </a:prstGeom>
            <a:noFill/>
            <a:ln>
              <a:noFill/>
            </a:ln>
          </p:spPr>
          <p:txBody>
            <a:bodyPr anchorCtr="0" anchor="ctr" bIns="48750" lIns="85325" spcFirstLastPara="1" rIns="85325" wrap="square" tIns="48750">
              <a:noAutofit/>
            </a:bodyPr>
            <a:lstStyle/>
            <a:p>
              <a:pPr indent="0" lvl="0" marL="0" marR="0" rtl="0" algn="ctr">
                <a:lnSpc>
                  <a:spcPct val="90000"/>
                </a:lnSpc>
                <a:spcBef>
                  <a:spcPts val="0"/>
                </a:spcBef>
                <a:spcAft>
                  <a:spcPts val="0"/>
                </a:spcAft>
                <a:buClr>
                  <a:schemeClr val="lt1"/>
                </a:buClr>
                <a:buSzPts val="1200"/>
                <a:buFont typeface="Nunito Sans"/>
                <a:buNone/>
              </a:pPr>
              <a:r>
                <a:rPr b="1" i="0" lang="en-US" sz="1200" u="none" cap="none" strike="noStrike">
                  <a:solidFill>
                    <a:schemeClr val="lt1"/>
                  </a:solidFill>
                  <a:latin typeface="Nunito Sans"/>
                  <a:ea typeface="Nunito Sans"/>
                  <a:cs typeface="Nunito Sans"/>
                  <a:sym typeface="Nunito Sans"/>
                </a:rPr>
                <a:t>1. Automation</a:t>
              </a:r>
              <a:endParaRPr b="0" i="0" sz="1200" u="none" cap="none" strike="noStrike">
                <a:solidFill>
                  <a:schemeClr val="lt1"/>
                </a:solidFill>
                <a:latin typeface="Calibri"/>
                <a:ea typeface="Calibri"/>
                <a:cs typeface="Calibri"/>
                <a:sym typeface="Calibri"/>
              </a:endParaRPr>
            </a:p>
          </p:txBody>
        </p:sp>
        <p:sp>
          <p:nvSpPr>
            <p:cNvPr id="962" name="Google Shape;962;p79"/>
            <p:cNvSpPr/>
            <p:nvPr/>
          </p:nvSpPr>
          <p:spPr>
            <a:xfrm>
              <a:off x="4182" y="476840"/>
              <a:ext cx="2514798" cy="3689280"/>
            </a:xfrm>
            <a:prstGeom prst="rect">
              <a:avLst/>
            </a:prstGeom>
            <a:solidFill>
              <a:schemeClr val="lt1">
                <a:alpha val="89411"/>
              </a:schemeClr>
            </a:solidFill>
            <a:ln cap="flat" cmpd="sng" w="25400">
              <a:solidFill>
                <a:schemeClr val="dk1">
                  <a:alpha val="89411"/>
                </a:scheme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79"/>
            <p:cNvSpPr txBox="1"/>
            <p:nvPr/>
          </p:nvSpPr>
          <p:spPr>
            <a:xfrm>
              <a:off x="4182" y="476840"/>
              <a:ext cx="2514798" cy="3689280"/>
            </a:xfrm>
            <a:prstGeom prst="rect">
              <a:avLst/>
            </a:prstGeom>
            <a:noFill/>
            <a:ln>
              <a:noFill/>
            </a:ln>
          </p:spPr>
          <p:txBody>
            <a:bodyPr anchorCtr="0" anchor="t" bIns="96000" lIns="64000" spcFirstLastPara="1" rIns="85325" wrap="square" tIns="64000">
              <a:noAutofit/>
            </a:bodyPr>
            <a:lstStyle/>
            <a:p>
              <a:pPr indent="-114300" lvl="1" marL="114300" marR="0" rtl="0" algn="l">
                <a:lnSpc>
                  <a:spcPct val="90000"/>
                </a:lnSpc>
                <a:spcBef>
                  <a:spcPts val="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Automation most effectively reduces the time consumption specifically during the testing and deployment phase. </a:t>
              </a:r>
              <a:endParaRPr b="0" i="0" sz="1200" u="none" cap="none" strike="noStrike">
                <a:solidFill>
                  <a:schemeClr val="dk1"/>
                </a:solidFill>
                <a:latin typeface="Calibri"/>
                <a:ea typeface="Calibri"/>
                <a:cs typeface="Calibri"/>
                <a:sym typeface="Calibri"/>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productivity increases and releases are made quicker through automation with less issue as tests are executed more rigorously. </a:t>
              </a:r>
              <a:endParaRPr b="0" i="0" sz="1200" u="none" cap="none" strike="noStrike">
                <a:solidFill>
                  <a:schemeClr val="dk1"/>
                </a:solidFill>
                <a:latin typeface="Calibri"/>
                <a:ea typeface="Calibri"/>
                <a:cs typeface="Calibri"/>
                <a:sym typeface="Calibri"/>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his will lead to catching bugs sooner so that it can be fixed more easily.</a:t>
              </a:r>
              <a:endParaRPr b="0" i="0" sz="1200" u="none" cap="none" strike="noStrike">
                <a:solidFill>
                  <a:schemeClr val="dk1"/>
                </a:solidFill>
                <a:latin typeface="Calibri"/>
                <a:ea typeface="Calibri"/>
                <a:cs typeface="Calibri"/>
                <a:sym typeface="Calibri"/>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 For continuous delivery, each code change is done through automated tests, through cloud-based services and builds. </a:t>
              </a:r>
              <a:endParaRPr b="0" i="0" sz="1200" u="none" cap="none" strike="noStrike">
                <a:solidFill>
                  <a:schemeClr val="dk1"/>
                </a:solidFill>
                <a:latin typeface="Calibri"/>
                <a:ea typeface="Calibri"/>
                <a:cs typeface="Calibri"/>
                <a:sym typeface="Calibri"/>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This promotes production using automated deploys.</a:t>
              </a:r>
              <a:endParaRPr b="0" i="0" sz="1200" u="none" cap="none" strike="noStrike">
                <a:solidFill>
                  <a:schemeClr val="dk1"/>
                </a:solidFill>
                <a:latin typeface="Calibri"/>
                <a:ea typeface="Calibri"/>
                <a:cs typeface="Calibri"/>
                <a:sym typeface="Calibri"/>
              </a:endParaRPr>
            </a:p>
          </p:txBody>
        </p:sp>
        <p:sp>
          <p:nvSpPr>
            <p:cNvPr id="964" name="Google Shape;964;p79"/>
            <p:cNvSpPr/>
            <p:nvPr/>
          </p:nvSpPr>
          <p:spPr>
            <a:xfrm>
              <a:off x="2871052" y="131240"/>
              <a:ext cx="2514798" cy="345600"/>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79"/>
            <p:cNvSpPr txBox="1"/>
            <p:nvPr/>
          </p:nvSpPr>
          <p:spPr>
            <a:xfrm>
              <a:off x="2871052" y="131240"/>
              <a:ext cx="2514798" cy="345600"/>
            </a:xfrm>
            <a:prstGeom prst="rect">
              <a:avLst/>
            </a:prstGeom>
            <a:noFill/>
            <a:ln>
              <a:noFill/>
            </a:ln>
          </p:spPr>
          <p:txBody>
            <a:bodyPr anchorCtr="0" anchor="ctr" bIns="48750" lIns="85325" spcFirstLastPara="1" rIns="85325" wrap="square" tIns="48750">
              <a:noAutofit/>
            </a:bodyPr>
            <a:lstStyle/>
            <a:p>
              <a:pPr indent="0" lvl="0" marL="0" marR="0" rtl="0" algn="ctr">
                <a:lnSpc>
                  <a:spcPct val="90000"/>
                </a:lnSpc>
                <a:spcBef>
                  <a:spcPts val="0"/>
                </a:spcBef>
                <a:spcAft>
                  <a:spcPts val="0"/>
                </a:spcAft>
                <a:buClr>
                  <a:schemeClr val="lt1"/>
                </a:buClr>
                <a:buSzPts val="1200"/>
                <a:buFont typeface="Nunito Sans"/>
                <a:buNone/>
              </a:pPr>
              <a:r>
                <a:rPr b="1" i="0" lang="en-US" sz="1200" u="none" cap="none" strike="noStrike">
                  <a:solidFill>
                    <a:schemeClr val="lt1"/>
                  </a:solidFill>
                  <a:latin typeface="Nunito Sans"/>
                  <a:ea typeface="Nunito Sans"/>
                  <a:cs typeface="Nunito Sans"/>
                  <a:sym typeface="Nunito Sans"/>
                </a:rPr>
                <a:t>2. Collaboration</a:t>
              </a:r>
              <a:endParaRPr b="0" i="0" sz="1400" u="none" cap="none" strike="noStrike">
                <a:solidFill>
                  <a:srgbClr val="000000"/>
                </a:solidFill>
                <a:latin typeface="Arial"/>
                <a:ea typeface="Arial"/>
                <a:cs typeface="Arial"/>
                <a:sym typeface="Arial"/>
              </a:endParaRPr>
            </a:p>
          </p:txBody>
        </p:sp>
        <p:sp>
          <p:nvSpPr>
            <p:cNvPr id="966" name="Google Shape;966;p79"/>
            <p:cNvSpPr/>
            <p:nvPr/>
          </p:nvSpPr>
          <p:spPr>
            <a:xfrm>
              <a:off x="2871052" y="476840"/>
              <a:ext cx="2514798" cy="3689280"/>
            </a:xfrm>
            <a:prstGeom prst="rect">
              <a:avLst/>
            </a:prstGeom>
            <a:solidFill>
              <a:schemeClr val="lt1">
                <a:alpha val="89411"/>
              </a:schemeClr>
            </a:solidFill>
            <a:ln cap="flat" cmpd="sng" w="25400">
              <a:solidFill>
                <a:schemeClr val="dk1">
                  <a:alpha val="89411"/>
                </a:scheme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79"/>
            <p:cNvSpPr txBox="1"/>
            <p:nvPr/>
          </p:nvSpPr>
          <p:spPr>
            <a:xfrm>
              <a:off x="2871052" y="476840"/>
              <a:ext cx="2514798" cy="3689280"/>
            </a:xfrm>
            <a:prstGeom prst="rect">
              <a:avLst/>
            </a:prstGeom>
            <a:noFill/>
            <a:ln>
              <a:noFill/>
            </a:ln>
          </p:spPr>
          <p:txBody>
            <a:bodyPr anchorCtr="0" anchor="t" bIns="96000" lIns="64000" spcFirstLastPara="1" rIns="85325" wrap="square" tIns="64000">
              <a:noAutofit/>
            </a:bodyPr>
            <a:lstStyle/>
            <a:p>
              <a:pPr indent="-114300" lvl="1" marL="114300" marR="0" rtl="0" algn="l">
                <a:lnSpc>
                  <a:spcPct val="90000"/>
                </a:lnSpc>
                <a:spcBef>
                  <a:spcPts val="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Development and Operations team collaborates together as DevOps team which improves the cultural model as the teams become more effective with their productivity which strengthens accountability and ownership.</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 The teams share their responsibilities and work closely in sync which in turn makes the deployment to production faster.</a:t>
              </a:r>
              <a:endParaRPr b="1" i="0" sz="1200" u="none" cap="none" strike="noStrike">
                <a:solidFill>
                  <a:schemeClr val="dk1"/>
                </a:solidFill>
                <a:latin typeface="Nunito Sans"/>
                <a:ea typeface="Nunito Sans"/>
                <a:cs typeface="Nunito Sans"/>
                <a:sym typeface="Nunito Sans"/>
              </a:endParaRPr>
            </a:p>
          </p:txBody>
        </p:sp>
        <p:sp>
          <p:nvSpPr>
            <p:cNvPr id="968" name="Google Shape;968;p79"/>
            <p:cNvSpPr/>
            <p:nvPr/>
          </p:nvSpPr>
          <p:spPr>
            <a:xfrm>
              <a:off x="5737921" y="131240"/>
              <a:ext cx="2514798" cy="345600"/>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79"/>
            <p:cNvSpPr txBox="1"/>
            <p:nvPr/>
          </p:nvSpPr>
          <p:spPr>
            <a:xfrm>
              <a:off x="5737921" y="131240"/>
              <a:ext cx="2514798" cy="345600"/>
            </a:xfrm>
            <a:prstGeom prst="rect">
              <a:avLst/>
            </a:prstGeom>
            <a:noFill/>
            <a:ln>
              <a:noFill/>
            </a:ln>
          </p:spPr>
          <p:txBody>
            <a:bodyPr anchorCtr="0" anchor="ctr" bIns="48750" lIns="85325" spcFirstLastPara="1" rIns="85325" wrap="square" tIns="48750">
              <a:noAutofit/>
            </a:bodyPr>
            <a:lstStyle/>
            <a:p>
              <a:pPr indent="0" lvl="0" marL="0" marR="0" rtl="0" algn="ctr">
                <a:lnSpc>
                  <a:spcPct val="90000"/>
                </a:lnSpc>
                <a:spcBef>
                  <a:spcPts val="0"/>
                </a:spcBef>
                <a:spcAft>
                  <a:spcPts val="0"/>
                </a:spcAft>
                <a:buClr>
                  <a:schemeClr val="lt1"/>
                </a:buClr>
                <a:buSzPts val="1200"/>
                <a:buFont typeface="Nunito Sans"/>
                <a:buNone/>
              </a:pPr>
              <a:r>
                <a:rPr b="1" i="0" lang="en-US" sz="1200" u="none" cap="none" strike="noStrike">
                  <a:solidFill>
                    <a:schemeClr val="lt1"/>
                  </a:solidFill>
                  <a:latin typeface="Nunito Sans"/>
                  <a:ea typeface="Nunito Sans"/>
                  <a:cs typeface="Nunito Sans"/>
                  <a:sym typeface="Nunito Sans"/>
                </a:rPr>
                <a:t>3. Integration</a:t>
              </a:r>
              <a:endParaRPr b="0" i="0" sz="1400" u="none" cap="none" strike="noStrike">
                <a:solidFill>
                  <a:srgbClr val="000000"/>
                </a:solidFill>
                <a:latin typeface="Arial"/>
                <a:ea typeface="Arial"/>
                <a:cs typeface="Arial"/>
                <a:sym typeface="Arial"/>
              </a:endParaRPr>
            </a:p>
          </p:txBody>
        </p:sp>
        <p:sp>
          <p:nvSpPr>
            <p:cNvPr id="970" name="Google Shape;970;p79"/>
            <p:cNvSpPr/>
            <p:nvPr/>
          </p:nvSpPr>
          <p:spPr>
            <a:xfrm>
              <a:off x="5737921" y="476840"/>
              <a:ext cx="2514798" cy="3689280"/>
            </a:xfrm>
            <a:prstGeom prst="rect">
              <a:avLst/>
            </a:prstGeom>
            <a:solidFill>
              <a:schemeClr val="lt1">
                <a:alpha val="89411"/>
              </a:schemeClr>
            </a:solidFill>
            <a:ln cap="flat" cmpd="sng" w="25400">
              <a:solidFill>
                <a:schemeClr val="dk1">
                  <a:alpha val="89411"/>
                </a:scheme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79"/>
            <p:cNvSpPr txBox="1"/>
            <p:nvPr/>
          </p:nvSpPr>
          <p:spPr>
            <a:xfrm>
              <a:off x="5737921" y="476840"/>
              <a:ext cx="2514798" cy="3689280"/>
            </a:xfrm>
            <a:prstGeom prst="rect">
              <a:avLst/>
            </a:prstGeom>
            <a:noFill/>
            <a:ln>
              <a:noFill/>
            </a:ln>
          </p:spPr>
          <p:txBody>
            <a:bodyPr anchorCtr="0" anchor="t" bIns="96000" lIns="64000" spcFirstLastPara="1" rIns="85325" wrap="square" tIns="64000">
              <a:noAutofit/>
            </a:bodyPr>
            <a:lstStyle/>
            <a:p>
              <a:pPr indent="-114300" lvl="1" marL="114300" marR="0" rtl="0" algn="l">
                <a:lnSpc>
                  <a:spcPct val="90000"/>
                </a:lnSpc>
                <a:spcBef>
                  <a:spcPts val="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Applications need to be integrated with other components in the environment. </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integration phase is where the existing code is integrated with new functionality and then testing takes place. </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Continuous integration and testing enable continuous development. </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frequency in the releases and micro-services lead to significant operational challenges. </a:t>
              </a:r>
              <a:endParaRPr b="1" i="0" sz="1200" u="none" cap="none" strike="noStrike">
                <a:solidFill>
                  <a:schemeClr val="dk1"/>
                </a:solidFill>
                <a:latin typeface="Nunito Sans"/>
                <a:ea typeface="Nunito Sans"/>
                <a:cs typeface="Nunito Sans"/>
                <a:sym typeface="Nunito Sans"/>
              </a:endParaRPr>
            </a:p>
          </p:txBody>
        </p:sp>
        <p:sp>
          <p:nvSpPr>
            <p:cNvPr id="972" name="Google Shape;972;p79"/>
            <p:cNvSpPr/>
            <p:nvPr/>
          </p:nvSpPr>
          <p:spPr>
            <a:xfrm>
              <a:off x="8604791" y="131240"/>
              <a:ext cx="2514798" cy="345600"/>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79"/>
            <p:cNvSpPr txBox="1"/>
            <p:nvPr/>
          </p:nvSpPr>
          <p:spPr>
            <a:xfrm>
              <a:off x="8604791" y="131240"/>
              <a:ext cx="2514798" cy="345600"/>
            </a:xfrm>
            <a:prstGeom prst="rect">
              <a:avLst/>
            </a:prstGeom>
            <a:noFill/>
            <a:ln>
              <a:noFill/>
            </a:ln>
          </p:spPr>
          <p:txBody>
            <a:bodyPr anchorCtr="0" anchor="ctr" bIns="48750" lIns="85325" spcFirstLastPara="1" rIns="85325" wrap="square" tIns="48750">
              <a:noAutofit/>
            </a:bodyPr>
            <a:lstStyle/>
            <a:p>
              <a:pPr indent="0" lvl="0" marL="0" marR="0" rtl="0" algn="ctr">
                <a:lnSpc>
                  <a:spcPct val="90000"/>
                </a:lnSpc>
                <a:spcBef>
                  <a:spcPts val="0"/>
                </a:spcBef>
                <a:spcAft>
                  <a:spcPts val="0"/>
                </a:spcAft>
                <a:buClr>
                  <a:schemeClr val="lt1"/>
                </a:buClr>
                <a:buSzPts val="1200"/>
                <a:buFont typeface="Nunito Sans"/>
                <a:buNone/>
              </a:pPr>
              <a:r>
                <a:rPr b="1" i="0" lang="en-US" sz="1200" u="none" cap="none" strike="noStrike">
                  <a:solidFill>
                    <a:schemeClr val="lt1"/>
                  </a:solidFill>
                  <a:latin typeface="Nunito Sans"/>
                  <a:ea typeface="Nunito Sans"/>
                  <a:cs typeface="Nunito Sans"/>
                  <a:sym typeface="Nunito Sans"/>
                </a:rPr>
                <a:t>4. Configuration Management</a:t>
              </a:r>
              <a:endParaRPr b="0" i="0" sz="1400" u="none" cap="none" strike="noStrike">
                <a:solidFill>
                  <a:srgbClr val="000000"/>
                </a:solidFill>
                <a:latin typeface="Arial"/>
                <a:ea typeface="Arial"/>
                <a:cs typeface="Arial"/>
                <a:sym typeface="Arial"/>
              </a:endParaRPr>
            </a:p>
          </p:txBody>
        </p:sp>
        <p:sp>
          <p:nvSpPr>
            <p:cNvPr id="974" name="Google Shape;974;p79"/>
            <p:cNvSpPr/>
            <p:nvPr/>
          </p:nvSpPr>
          <p:spPr>
            <a:xfrm>
              <a:off x="8604791" y="476840"/>
              <a:ext cx="2514798" cy="3689280"/>
            </a:xfrm>
            <a:prstGeom prst="rect">
              <a:avLst/>
            </a:prstGeom>
            <a:solidFill>
              <a:schemeClr val="lt1">
                <a:alpha val="89411"/>
              </a:schemeClr>
            </a:solidFill>
            <a:ln cap="flat" cmpd="sng" w="25400">
              <a:solidFill>
                <a:schemeClr val="dk1">
                  <a:alpha val="89411"/>
                </a:scheme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79"/>
            <p:cNvSpPr txBox="1"/>
            <p:nvPr/>
          </p:nvSpPr>
          <p:spPr>
            <a:xfrm>
              <a:off x="8604791" y="476840"/>
              <a:ext cx="2514798" cy="3689280"/>
            </a:xfrm>
            <a:prstGeom prst="rect">
              <a:avLst/>
            </a:prstGeom>
            <a:noFill/>
            <a:ln>
              <a:noFill/>
            </a:ln>
          </p:spPr>
          <p:txBody>
            <a:bodyPr anchorCtr="0" anchor="t" bIns="96000" lIns="64000" spcFirstLastPara="1" rIns="85325" wrap="square" tIns="64000">
              <a:noAutofit/>
            </a:bodyPr>
            <a:lstStyle/>
            <a:p>
              <a:pPr indent="-114300" lvl="1" marL="114300" marR="0" rtl="0" algn="l">
                <a:lnSpc>
                  <a:spcPct val="90000"/>
                </a:lnSpc>
                <a:spcBef>
                  <a:spcPts val="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This ensures that the application only interacts with the resources concerned with the environment in which it runs. </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configuration files are created where the configuration external to the application is separated from the source code. </a:t>
              </a:r>
              <a:endParaRPr b="1" i="0" sz="1200" u="none" cap="none" strike="noStrike">
                <a:solidFill>
                  <a:schemeClr val="dk1"/>
                </a:solidFill>
                <a:latin typeface="Nunito Sans"/>
                <a:ea typeface="Nunito Sans"/>
                <a:cs typeface="Nunito Sans"/>
                <a:sym typeface="Nunito Sans"/>
              </a:endParaRPr>
            </a:p>
            <a:p>
              <a:pPr indent="-114300" lvl="1" marL="114300" marR="0" rtl="0" algn="l">
                <a:lnSpc>
                  <a:spcPct val="90000"/>
                </a:lnSpc>
                <a:spcBef>
                  <a:spcPts val="180"/>
                </a:spcBef>
                <a:spcAft>
                  <a:spcPts val="0"/>
                </a:spcAft>
                <a:buClr>
                  <a:schemeClr val="dk1"/>
                </a:buClr>
                <a:buSzPts val="1200"/>
                <a:buFont typeface="Nunito Sans"/>
                <a:buChar char="•"/>
              </a:pPr>
              <a:r>
                <a:rPr b="0" i="0" lang="en-US" sz="1200" u="none" cap="none" strike="noStrike">
                  <a:solidFill>
                    <a:schemeClr val="dk1"/>
                  </a:solidFill>
                  <a:latin typeface="Nunito Sans"/>
                  <a:ea typeface="Nunito Sans"/>
                  <a:cs typeface="Nunito Sans"/>
                  <a:sym typeface="Nunito Sans"/>
                </a:rPr>
                <a:t>The configuration file can be written while deployment or they can be loaded at the run time depending on the environment in which it is running.</a:t>
              </a:r>
              <a:endParaRPr b="1" i="0" sz="1200" u="none" cap="none" strike="noStrike">
                <a:solidFill>
                  <a:schemeClr val="dk1"/>
                </a:solidFill>
                <a:latin typeface="Nunito Sans"/>
                <a:ea typeface="Nunito Sans"/>
                <a:cs typeface="Nunito Sans"/>
                <a:sym typeface="Nunito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8"/>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Plan-driven and agile development</a:t>
            </a:r>
            <a:endParaRPr>
              <a:solidFill>
                <a:schemeClr val="dk1"/>
              </a:solidFill>
              <a:latin typeface="Calibri"/>
              <a:ea typeface="Calibri"/>
              <a:cs typeface="Calibri"/>
              <a:sym typeface="Calibri"/>
            </a:endParaRPr>
          </a:p>
        </p:txBody>
      </p:sp>
      <p:sp>
        <p:nvSpPr>
          <p:cNvPr id="182" name="Google Shape;182;p8"/>
          <p:cNvSpPr txBox="1"/>
          <p:nvPr>
            <p:ph idx="1" type="body"/>
          </p:nvPr>
        </p:nvSpPr>
        <p:spPr>
          <a:xfrm>
            <a:off x="1095405" y="1735038"/>
            <a:ext cx="10942607" cy="4284762"/>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rgbClr val="7030A0"/>
              </a:buClr>
              <a:buSzPct val="100000"/>
              <a:buFont typeface="Noto Sans Symbols"/>
              <a:buChar char="▪"/>
            </a:pPr>
            <a:r>
              <a:rPr b="1" lang="en-US" sz="2600">
                <a:solidFill>
                  <a:srgbClr val="7030A0"/>
                </a:solidFill>
                <a:latin typeface="Calibri"/>
                <a:ea typeface="Calibri"/>
                <a:cs typeface="Calibri"/>
                <a:sym typeface="Calibri"/>
              </a:rPr>
              <a:t>Plan-driven development</a:t>
            </a:r>
            <a:endParaRPr/>
          </a:p>
          <a:p>
            <a:pPr indent="-285750" lvl="1" marL="742950" rtl="0" algn="l">
              <a:lnSpc>
                <a:spcPct val="100000"/>
              </a:lnSpc>
              <a:spcBef>
                <a:spcPts val="481"/>
              </a:spcBef>
              <a:spcAft>
                <a:spcPts val="0"/>
              </a:spcAft>
              <a:buClr>
                <a:schemeClr val="dk1"/>
              </a:buClr>
              <a:buSzPct val="100000"/>
              <a:buFont typeface="Noto Sans Symbols"/>
              <a:buChar char="▪"/>
            </a:pPr>
            <a:r>
              <a:rPr lang="en-US" sz="2600">
                <a:latin typeface="Calibri"/>
                <a:ea typeface="Calibri"/>
                <a:cs typeface="Calibri"/>
                <a:sym typeface="Calibri"/>
              </a:rPr>
              <a:t>A plan-driven approach to software engineering is based around separate development stages with the outputs to be produced at each of these stages planned in advance.</a:t>
            </a:r>
            <a:endParaRPr/>
          </a:p>
          <a:p>
            <a:pPr indent="-285750" lvl="1" marL="742950" rtl="0" algn="l">
              <a:lnSpc>
                <a:spcPct val="100000"/>
              </a:lnSpc>
              <a:spcBef>
                <a:spcPts val="481"/>
              </a:spcBef>
              <a:spcAft>
                <a:spcPts val="0"/>
              </a:spcAft>
              <a:buClr>
                <a:schemeClr val="dk1"/>
              </a:buClr>
              <a:buSzPct val="100000"/>
              <a:buFont typeface="Noto Sans Symbols"/>
              <a:buChar char="▪"/>
            </a:pPr>
            <a:r>
              <a:rPr lang="en-US" sz="2600">
                <a:latin typeface="Calibri"/>
                <a:ea typeface="Calibri"/>
                <a:cs typeface="Calibri"/>
                <a:sym typeface="Calibri"/>
              </a:rPr>
              <a:t>Not necessarily waterfall model – plan-driven, incremental development is possible</a:t>
            </a:r>
            <a:endParaRPr/>
          </a:p>
          <a:p>
            <a:pPr indent="-285750" lvl="1" marL="742950" rtl="0" algn="l">
              <a:lnSpc>
                <a:spcPct val="100000"/>
              </a:lnSpc>
              <a:spcBef>
                <a:spcPts val="481"/>
              </a:spcBef>
              <a:spcAft>
                <a:spcPts val="0"/>
              </a:spcAft>
              <a:buClr>
                <a:schemeClr val="dk1"/>
              </a:buClr>
              <a:buSzPct val="100000"/>
              <a:buFont typeface="Noto Sans Symbols"/>
              <a:buChar char="▪"/>
            </a:pPr>
            <a:r>
              <a:rPr lang="en-US" sz="2600">
                <a:latin typeface="Calibri"/>
                <a:ea typeface="Calibri"/>
                <a:cs typeface="Calibri"/>
                <a:sym typeface="Calibri"/>
              </a:rPr>
              <a:t>Iteration occurs within activities. </a:t>
            </a:r>
            <a:endParaRPr/>
          </a:p>
          <a:p>
            <a:pPr indent="-342900" lvl="0" marL="342900" rtl="0" algn="l">
              <a:lnSpc>
                <a:spcPct val="100000"/>
              </a:lnSpc>
              <a:spcBef>
                <a:spcPts val="481"/>
              </a:spcBef>
              <a:spcAft>
                <a:spcPts val="0"/>
              </a:spcAft>
              <a:buClr>
                <a:srgbClr val="7030A0"/>
              </a:buClr>
              <a:buSzPct val="100000"/>
              <a:buFont typeface="Noto Sans Symbols"/>
              <a:buChar char="▪"/>
            </a:pPr>
            <a:r>
              <a:rPr b="1" lang="en-US" sz="2600">
                <a:solidFill>
                  <a:srgbClr val="7030A0"/>
                </a:solidFill>
                <a:latin typeface="Calibri"/>
                <a:ea typeface="Calibri"/>
                <a:cs typeface="Calibri"/>
                <a:sym typeface="Calibri"/>
              </a:rPr>
              <a:t>Agile development</a:t>
            </a:r>
            <a:endParaRPr/>
          </a:p>
          <a:p>
            <a:pPr indent="-285750" lvl="1" marL="742950" rtl="0" algn="l">
              <a:lnSpc>
                <a:spcPct val="100000"/>
              </a:lnSpc>
              <a:spcBef>
                <a:spcPts val="481"/>
              </a:spcBef>
              <a:spcAft>
                <a:spcPts val="0"/>
              </a:spcAft>
              <a:buClr>
                <a:schemeClr val="dk1"/>
              </a:buClr>
              <a:buSzPct val="100000"/>
              <a:buFont typeface="Noto Sans Symbols"/>
              <a:buChar char="▪"/>
            </a:pPr>
            <a:r>
              <a:rPr lang="en-US" sz="2600">
                <a:latin typeface="Calibri"/>
                <a:ea typeface="Calibri"/>
                <a:cs typeface="Calibri"/>
                <a:sym typeface="Calibri"/>
              </a:rPr>
              <a:t>Specification, design, implementation and testing are inter-leaved and the outputs from the development process are decided through a process of negotiation during the software development process.</a:t>
            </a:r>
            <a:endParaRPr/>
          </a:p>
          <a:p>
            <a:pPr indent="-155003" lvl="0" marL="342900" rtl="0" algn="l">
              <a:lnSpc>
                <a:spcPct val="100000"/>
              </a:lnSpc>
              <a:spcBef>
                <a:spcPts val="592"/>
              </a:spcBef>
              <a:spcAft>
                <a:spcPts val="0"/>
              </a:spcAft>
              <a:buClr>
                <a:schemeClr val="dk1"/>
              </a:buClr>
              <a:buSzPct val="100000"/>
              <a:buFont typeface="Noto Sans Symbols"/>
              <a:buNone/>
            </a:pPr>
            <a:r>
              <a:t/>
            </a:r>
            <a:endParaRPr sz="3199">
              <a:latin typeface="Calibri"/>
              <a:ea typeface="Calibri"/>
              <a:cs typeface="Calibri"/>
              <a:sym typeface="Calibri"/>
            </a:endParaRPr>
          </a:p>
        </p:txBody>
      </p:sp>
      <p:sp>
        <p:nvSpPr>
          <p:cNvPr id="183" name="Google Shape;183;p8"/>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184" name="Google Shape;184;p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sp>
        <p:nvSpPr>
          <p:cNvPr id="185" name="Google Shape;185;p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8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 Infrastructure as Code</a:t>
            </a:r>
            <a:endParaRPr/>
          </a:p>
        </p:txBody>
      </p:sp>
      <p:sp>
        <p:nvSpPr>
          <p:cNvPr id="981" name="Google Shape;981;p80"/>
          <p:cNvSpPr txBox="1"/>
          <p:nvPr>
            <p:ph idx="1" type="body"/>
          </p:nvPr>
        </p:nvSpPr>
        <p:spPr>
          <a:xfrm>
            <a:off x="532647" y="1600200"/>
            <a:ext cx="7390566" cy="5410199"/>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just">
              <a:lnSpc>
                <a:spcPct val="100000"/>
              </a:lnSpc>
              <a:spcBef>
                <a:spcPts val="0"/>
              </a:spcBef>
              <a:spcAft>
                <a:spcPts val="0"/>
              </a:spcAft>
              <a:buClr>
                <a:schemeClr val="dk1"/>
              </a:buClr>
              <a:buSzPct val="100000"/>
              <a:buChar char="•"/>
            </a:pPr>
            <a:r>
              <a:rPr lang="en-US"/>
              <a:t>Infrastructure as Code (IaC) is an essential DevOps practice, indispensable to a competitively paced software delivery lifecycle. </a:t>
            </a:r>
            <a:endParaRPr/>
          </a:p>
          <a:p>
            <a:pPr indent="-342900" lvl="0" marL="342900" rtl="0" algn="just">
              <a:lnSpc>
                <a:spcPct val="100000"/>
              </a:lnSpc>
              <a:spcBef>
                <a:spcPts val="400"/>
              </a:spcBef>
              <a:spcAft>
                <a:spcPts val="0"/>
              </a:spcAft>
              <a:buClr>
                <a:schemeClr val="dk1"/>
              </a:buClr>
              <a:buSzPct val="100000"/>
              <a:buChar char="•"/>
            </a:pPr>
            <a:r>
              <a:rPr lang="en-US"/>
              <a:t>IaC  enables DevOps teams rapidly create and version infrastructure in the same way they version source code and to track these versions so as to avoid inconsistency among IT environments that can lead to serious issues during deployment.</a:t>
            </a:r>
            <a:endParaRPr/>
          </a:p>
          <a:p>
            <a:pPr indent="-342900" lvl="0" marL="342900" rtl="0" algn="just">
              <a:lnSpc>
                <a:spcPct val="100000"/>
              </a:lnSpc>
              <a:spcBef>
                <a:spcPts val="400"/>
              </a:spcBef>
              <a:spcAft>
                <a:spcPts val="0"/>
              </a:spcAft>
              <a:buClr>
                <a:schemeClr val="dk1"/>
              </a:buClr>
              <a:buSzPct val="100000"/>
              <a:buChar char="•"/>
            </a:pPr>
            <a:r>
              <a:rPr lang="en-US"/>
              <a:t>The goal of IaC is to  achieve automation and version control, to  streamline workflows and get product out faster.</a:t>
            </a:r>
            <a:endParaRPr/>
          </a:p>
          <a:p>
            <a:pPr indent="-342900" lvl="0" marL="342900" rtl="0" algn="just">
              <a:lnSpc>
                <a:spcPct val="100000"/>
              </a:lnSpc>
              <a:spcBef>
                <a:spcPts val="400"/>
              </a:spcBef>
              <a:spcAft>
                <a:spcPts val="0"/>
              </a:spcAft>
              <a:buClr>
                <a:schemeClr val="dk1"/>
              </a:buClr>
              <a:buSzPct val="100000"/>
              <a:buChar char="•"/>
            </a:pPr>
            <a:r>
              <a:rPr lang="en-US"/>
              <a:t>IaC helps to get increased productivity, greater collaboration, improved security, and cost reductions.</a:t>
            </a:r>
            <a:endParaRPr/>
          </a:p>
          <a:p>
            <a:pPr indent="-342900" lvl="0" marL="342900" rtl="0" algn="just">
              <a:lnSpc>
                <a:spcPct val="100000"/>
              </a:lnSpc>
              <a:spcBef>
                <a:spcPts val="400"/>
              </a:spcBef>
              <a:spcAft>
                <a:spcPts val="0"/>
              </a:spcAft>
              <a:buClr>
                <a:schemeClr val="dk1"/>
              </a:buClr>
              <a:buSzPct val="100000"/>
              <a:buChar char="•"/>
            </a:pPr>
            <a:r>
              <a:rPr lang="en-US"/>
              <a:t>Infrastructure as Code (IaC) uses a high-level descriptive coding language to automate the provisioning of IT infrastructure. </a:t>
            </a:r>
            <a:endParaRPr/>
          </a:p>
          <a:p>
            <a:pPr indent="-342900" lvl="0" marL="342900" rtl="0" algn="just">
              <a:lnSpc>
                <a:spcPct val="100000"/>
              </a:lnSpc>
              <a:spcBef>
                <a:spcPts val="400"/>
              </a:spcBef>
              <a:spcAft>
                <a:spcPts val="0"/>
              </a:spcAft>
              <a:buClr>
                <a:schemeClr val="dk1"/>
              </a:buClr>
              <a:buSzPct val="100000"/>
              <a:buChar char="•"/>
            </a:pPr>
            <a:r>
              <a:rPr lang="en-US"/>
              <a:t>This automation eliminates the need for developers to manually provision and manage servers, operating systems, database connections, storage, and other infrastructure elements every time they want to develop, test, or deploy a software application.</a:t>
            </a:r>
            <a:endParaRPr/>
          </a:p>
          <a:p>
            <a:pPr indent="-215900" lvl="0" marL="342900" rtl="0" algn="l">
              <a:lnSpc>
                <a:spcPct val="100000"/>
              </a:lnSpc>
              <a:spcBef>
                <a:spcPts val="400"/>
              </a:spcBef>
              <a:spcAft>
                <a:spcPts val="0"/>
              </a:spcAft>
              <a:buClr>
                <a:schemeClr val="dk1"/>
              </a:buClr>
              <a:buSzPct val="100000"/>
              <a:buNone/>
            </a:pPr>
            <a:r>
              <a:t/>
            </a:r>
            <a:endParaRPr/>
          </a:p>
        </p:txBody>
      </p:sp>
      <p:sp>
        <p:nvSpPr>
          <p:cNvPr id="982" name="Google Shape;982;p8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983" name="Google Shape;983;p8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984" name="Google Shape;984;p8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985" name="Google Shape;985;p80"/>
          <p:cNvGrpSpPr/>
          <p:nvPr/>
        </p:nvGrpSpPr>
        <p:grpSpPr>
          <a:xfrm>
            <a:off x="7869376" y="1467614"/>
            <a:ext cx="4171170" cy="4117939"/>
            <a:chOff x="-154934" y="49976"/>
            <a:chExt cx="4171170" cy="4117939"/>
          </a:xfrm>
        </p:grpSpPr>
        <p:sp>
          <p:nvSpPr>
            <p:cNvPr id="986" name="Google Shape;986;p80"/>
            <p:cNvSpPr/>
            <p:nvPr/>
          </p:nvSpPr>
          <p:spPr>
            <a:xfrm>
              <a:off x="1066803" y="1325567"/>
              <a:ext cx="1727695" cy="1842699"/>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80"/>
            <p:cNvSpPr txBox="1"/>
            <p:nvPr/>
          </p:nvSpPr>
          <p:spPr>
            <a:xfrm>
              <a:off x="1319818" y="1595424"/>
              <a:ext cx="1221665" cy="1302985"/>
            </a:xfrm>
            <a:prstGeom prst="rect">
              <a:avLst/>
            </a:prstGeom>
            <a:noFill/>
            <a:ln>
              <a:noFill/>
            </a:ln>
          </p:spPr>
          <p:txBody>
            <a:bodyPr anchorCtr="0" anchor="ctr" bIns="34275" lIns="34275" spcFirstLastPara="1" rIns="34275" wrap="square" tIns="34275">
              <a:noAutofit/>
            </a:bodyPr>
            <a:lstStyle/>
            <a:p>
              <a:pPr indent="0" lvl="0" marL="0" marR="0" rtl="0" algn="ctr">
                <a:lnSpc>
                  <a:spcPct val="90000"/>
                </a:lnSpc>
                <a:spcBef>
                  <a:spcPts val="0"/>
                </a:spcBef>
                <a:spcAft>
                  <a:spcPts val="0"/>
                </a:spcAft>
                <a:buClr>
                  <a:schemeClr val="dk1"/>
                </a:buClr>
                <a:buSzPts val="2700"/>
                <a:buFont typeface="Calibri"/>
                <a:buNone/>
              </a:pPr>
              <a:r>
                <a:rPr b="0" i="0" lang="en-US" sz="2700" u="none" cap="none" strike="noStrike">
                  <a:solidFill>
                    <a:schemeClr val="dk1"/>
                  </a:solidFill>
                  <a:latin typeface="Calibri"/>
                  <a:ea typeface="Calibri"/>
                  <a:cs typeface="Calibri"/>
                  <a:sym typeface="Calibri"/>
                </a:rPr>
                <a:t>Benefits of IaC</a:t>
              </a:r>
              <a:endParaRPr b="0" i="0" sz="2700" u="none" cap="none" strike="noStrike">
                <a:solidFill>
                  <a:schemeClr val="dk1"/>
                </a:solidFill>
                <a:latin typeface="Calibri"/>
                <a:ea typeface="Calibri"/>
                <a:cs typeface="Calibri"/>
                <a:sym typeface="Calibri"/>
              </a:endParaRPr>
            </a:p>
          </p:txBody>
        </p:sp>
        <p:sp>
          <p:nvSpPr>
            <p:cNvPr id="988" name="Google Shape;988;p80"/>
            <p:cNvSpPr/>
            <p:nvPr/>
          </p:nvSpPr>
          <p:spPr>
            <a:xfrm>
              <a:off x="1219197" y="49976"/>
              <a:ext cx="1422907" cy="1504185"/>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80"/>
            <p:cNvSpPr txBox="1"/>
            <p:nvPr/>
          </p:nvSpPr>
          <p:spPr>
            <a:xfrm>
              <a:off x="1427577" y="270259"/>
              <a:ext cx="1006147" cy="1063619"/>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Increased Productivity</a:t>
              </a:r>
              <a:endParaRPr b="0" i="0" sz="1400" u="none" cap="none" strike="noStrike">
                <a:solidFill>
                  <a:srgbClr val="000000"/>
                </a:solidFill>
                <a:latin typeface="Arial"/>
                <a:ea typeface="Arial"/>
                <a:cs typeface="Arial"/>
                <a:sym typeface="Arial"/>
              </a:endParaRPr>
            </a:p>
          </p:txBody>
        </p:sp>
        <p:sp>
          <p:nvSpPr>
            <p:cNvPr id="990" name="Google Shape;990;p80"/>
            <p:cNvSpPr/>
            <p:nvPr/>
          </p:nvSpPr>
          <p:spPr>
            <a:xfrm>
              <a:off x="2593329" y="1048342"/>
              <a:ext cx="1422907" cy="1504185"/>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80"/>
            <p:cNvSpPr txBox="1"/>
            <p:nvPr/>
          </p:nvSpPr>
          <p:spPr>
            <a:xfrm>
              <a:off x="2801709" y="1268625"/>
              <a:ext cx="1006147" cy="1063619"/>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Greater Collaboration</a:t>
              </a:r>
              <a:endParaRPr b="0" i="0" sz="1400" u="none" cap="none" strike="noStrike">
                <a:solidFill>
                  <a:srgbClr val="000000"/>
                </a:solidFill>
                <a:latin typeface="Arial"/>
                <a:ea typeface="Arial"/>
                <a:cs typeface="Arial"/>
                <a:sym typeface="Arial"/>
              </a:endParaRPr>
            </a:p>
          </p:txBody>
        </p:sp>
        <p:sp>
          <p:nvSpPr>
            <p:cNvPr id="992" name="Google Shape;992;p80"/>
            <p:cNvSpPr/>
            <p:nvPr/>
          </p:nvSpPr>
          <p:spPr>
            <a:xfrm>
              <a:off x="2068457" y="2663730"/>
              <a:ext cx="1422907" cy="1504185"/>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80"/>
            <p:cNvSpPr txBox="1"/>
            <p:nvPr/>
          </p:nvSpPr>
          <p:spPr>
            <a:xfrm>
              <a:off x="2276837" y="2884013"/>
              <a:ext cx="1006147" cy="1063619"/>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Fewer Bottlenecks</a:t>
              </a:r>
              <a:endParaRPr b="0" i="0" sz="1400" u="none" cap="none" strike="noStrike">
                <a:solidFill>
                  <a:srgbClr val="000000"/>
                </a:solidFill>
                <a:latin typeface="Arial"/>
                <a:ea typeface="Arial"/>
                <a:cs typeface="Arial"/>
                <a:sym typeface="Arial"/>
              </a:endParaRPr>
            </a:p>
          </p:txBody>
        </p:sp>
        <p:sp>
          <p:nvSpPr>
            <p:cNvPr id="994" name="Google Shape;994;p80"/>
            <p:cNvSpPr/>
            <p:nvPr/>
          </p:nvSpPr>
          <p:spPr>
            <a:xfrm>
              <a:off x="369936" y="2663730"/>
              <a:ext cx="1422907" cy="1504185"/>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80"/>
            <p:cNvSpPr txBox="1"/>
            <p:nvPr/>
          </p:nvSpPr>
          <p:spPr>
            <a:xfrm>
              <a:off x="578316" y="2884013"/>
              <a:ext cx="1006147" cy="1063619"/>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Improved Security</a:t>
              </a:r>
              <a:endParaRPr b="0" i="0" sz="1400" u="none" cap="none" strike="noStrike">
                <a:solidFill>
                  <a:srgbClr val="000000"/>
                </a:solidFill>
                <a:latin typeface="Arial"/>
                <a:ea typeface="Arial"/>
                <a:cs typeface="Arial"/>
                <a:sym typeface="Arial"/>
              </a:endParaRPr>
            </a:p>
          </p:txBody>
        </p:sp>
        <p:sp>
          <p:nvSpPr>
            <p:cNvPr id="996" name="Google Shape;996;p80"/>
            <p:cNvSpPr/>
            <p:nvPr/>
          </p:nvSpPr>
          <p:spPr>
            <a:xfrm>
              <a:off x="-154934" y="1048342"/>
              <a:ext cx="1422907" cy="1504185"/>
            </a:xfrm>
            <a:prstGeom prst="ellipse">
              <a:avLst/>
            </a:prstGeom>
            <a:solidFill>
              <a:schemeClr val="accent1">
                <a:alpha val="49411"/>
              </a:schemeClr>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80"/>
            <p:cNvSpPr txBox="1"/>
            <p:nvPr/>
          </p:nvSpPr>
          <p:spPr>
            <a:xfrm>
              <a:off x="53446" y="1268625"/>
              <a:ext cx="1006147" cy="1063619"/>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Cost Reduction</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81"/>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CI/CD</a:t>
            </a:r>
            <a:endParaRPr/>
          </a:p>
        </p:txBody>
      </p:sp>
      <p:sp>
        <p:nvSpPr>
          <p:cNvPr id="1003" name="Google Shape;1003;p81"/>
          <p:cNvSpPr txBox="1"/>
          <p:nvPr>
            <p:ph idx="1" type="body"/>
          </p:nvPr>
        </p:nvSpPr>
        <p:spPr>
          <a:xfrm>
            <a:off x="379413" y="2560638"/>
            <a:ext cx="11199972" cy="4160838"/>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just">
              <a:lnSpc>
                <a:spcPct val="100000"/>
              </a:lnSpc>
              <a:spcBef>
                <a:spcPts val="0"/>
              </a:spcBef>
              <a:spcAft>
                <a:spcPts val="0"/>
              </a:spcAft>
              <a:buClr>
                <a:schemeClr val="dk1"/>
              </a:buClr>
              <a:buSzPct val="100000"/>
              <a:buChar char="•"/>
            </a:pPr>
            <a:r>
              <a:rPr lang="en-US"/>
              <a:t>The key DevOps practices is the process of integration and continuous delivery, also called CI/CD or  CI/CD pipeline </a:t>
            </a:r>
            <a:endParaRPr/>
          </a:p>
          <a:p>
            <a:pPr indent="-342900" lvl="0" marL="342900" rtl="0" algn="just">
              <a:lnSpc>
                <a:spcPct val="100000"/>
              </a:lnSpc>
              <a:spcBef>
                <a:spcPts val="448"/>
              </a:spcBef>
              <a:spcAft>
                <a:spcPts val="0"/>
              </a:spcAft>
              <a:buClr>
                <a:schemeClr val="dk1"/>
              </a:buClr>
              <a:buSzPct val="100000"/>
              <a:buChar char="•"/>
            </a:pPr>
            <a:r>
              <a:rPr lang="en-US"/>
              <a:t>CI/CD  pipeline is one of the best DevOps practices to deliver the code changes frequently and safely. </a:t>
            </a:r>
            <a:endParaRPr/>
          </a:p>
          <a:p>
            <a:pPr indent="-342900" lvl="0" marL="342900" rtl="0" algn="just">
              <a:lnSpc>
                <a:spcPct val="100000"/>
              </a:lnSpc>
              <a:spcBef>
                <a:spcPts val="448"/>
              </a:spcBef>
              <a:spcAft>
                <a:spcPts val="0"/>
              </a:spcAft>
              <a:buClr>
                <a:schemeClr val="dk1"/>
              </a:buClr>
              <a:buSzPct val="100000"/>
              <a:buChar char="•"/>
            </a:pPr>
            <a:r>
              <a:rPr lang="en-US"/>
              <a:t>Continuous Integration and Continuous Delivery are among the most significant practices as they create an active process of integrating and delivering the product to the market. </a:t>
            </a:r>
            <a:endParaRPr/>
          </a:p>
          <a:p>
            <a:pPr indent="-342900" lvl="0" marL="342900" rtl="0" algn="just">
              <a:lnSpc>
                <a:spcPct val="100000"/>
              </a:lnSpc>
              <a:spcBef>
                <a:spcPts val="448"/>
              </a:spcBef>
              <a:spcAft>
                <a:spcPts val="0"/>
              </a:spcAft>
              <a:buClr>
                <a:schemeClr val="dk1"/>
              </a:buClr>
              <a:buSzPct val="100000"/>
              <a:buChar char="•"/>
            </a:pPr>
            <a:r>
              <a:rPr lang="en-US"/>
              <a:t>Small code changes can be made in the software code, making the entire process simpler and more accessible.</a:t>
            </a:r>
            <a:endParaRPr/>
          </a:p>
          <a:p>
            <a:pPr indent="-342900" lvl="0" marL="342900" rtl="0" algn="just">
              <a:lnSpc>
                <a:spcPct val="100000"/>
              </a:lnSpc>
              <a:spcBef>
                <a:spcPts val="448"/>
              </a:spcBef>
              <a:spcAft>
                <a:spcPts val="0"/>
              </a:spcAft>
              <a:buClr>
                <a:schemeClr val="dk1"/>
              </a:buClr>
              <a:buSzPct val="100000"/>
              <a:buChar char="•"/>
            </a:pPr>
            <a:r>
              <a:rPr lang="en-US"/>
              <a:t>CI and CD provide continuous feedback from the customers and the DevOps team, thus increasing the transparency of any problem within the team or outside it.</a:t>
            </a:r>
            <a:endParaRPr/>
          </a:p>
          <a:p>
            <a:pPr indent="-342900" lvl="0" marL="342900" rtl="0" algn="just">
              <a:lnSpc>
                <a:spcPct val="100000"/>
              </a:lnSpc>
              <a:spcBef>
                <a:spcPts val="448"/>
              </a:spcBef>
              <a:spcAft>
                <a:spcPts val="0"/>
              </a:spcAft>
              <a:buClr>
                <a:schemeClr val="dk1"/>
              </a:buClr>
              <a:buSzPct val="100000"/>
              <a:buChar char="•"/>
            </a:pPr>
            <a:r>
              <a:rPr lang="en-US"/>
              <a:t>The overall process ensures the faster release of the product. </a:t>
            </a:r>
            <a:endParaRPr/>
          </a:p>
          <a:p>
            <a:pPr indent="-342900" lvl="0" marL="342900" rtl="0" algn="just">
              <a:lnSpc>
                <a:spcPct val="100000"/>
              </a:lnSpc>
              <a:spcBef>
                <a:spcPts val="448"/>
              </a:spcBef>
              <a:spcAft>
                <a:spcPts val="0"/>
              </a:spcAft>
              <a:buClr>
                <a:schemeClr val="dk1"/>
              </a:buClr>
              <a:buSzPct val="100000"/>
              <a:buChar char="•"/>
            </a:pPr>
            <a:r>
              <a:rPr lang="en-US"/>
              <a:t>The failures can now be detected faster and hence fixed effortlessly and quickly, which increases the speed of release.</a:t>
            </a:r>
            <a:endParaRPr/>
          </a:p>
        </p:txBody>
      </p:sp>
      <p:sp>
        <p:nvSpPr>
          <p:cNvPr id="1004" name="Google Shape;1004;p8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05" name="Google Shape;1005;p8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06" name="Google Shape;1006;p8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1007" name="Google Shape;1007;p81"/>
          <p:cNvGrpSpPr/>
          <p:nvPr/>
        </p:nvGrpSpPr>
        <p:grpSpPr>
          <a:xfrm>
            <a:off x="2519575" y="1600200"/>
            <a:ext cx="7454473" cy="762000"/>
            <a:chOff x="6563" y="0"/>
            <a:chExt cx="7454473" cy="762000"/>
          </a:xfrm>
        </p:grpSpPr>
        <p:sp>
          <p:nvSpPr>
            <p:cNvPr id="1008" name="Google Shape;1008;p81"/>
            <p:cNvSpPr/>
            <p:nvPr/>
          </p:nvSpPr>
          <p:spPr>
            <a:xfrm>
              <a:off x="6563" y="0"/>
              <a:ext cx="1961703" cy="762000"/>
            </a:xfrm>
            <a:prstGeom prst="roundRect">
              <a:avLst>
                <a:gd fmla="val 10000" name="adj"/>
              </a:avLst>
            </a:prstGeom>
            <a:solidFill>
              <a:schemeClr val="lt1"/>
            </a:solidFill>
            <a:ln cap="flat" cmpd="sng" w="38100">
              <a:solidFill>
                <a:schemeClr val="dk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81"/>
            <p:cNvSpPr txBox="1"/>
            <p:nvPr/>
          </p:nvSpPr>
          <p:spPr>
            <a:xfrm>
              <a:off x="28881" y="22318"/>
              <a:ext cx="1917067" cy="717364"/>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Calibri"/>
                <a:buNone/>
              </a:pPr>
              <a:r>
                <a:rPr b="0" i="0" lang="en-US" sz="1900" u="none" cap="none" strike="noStrike">
                  <a:solidFill>
                    <a:schemeClr val="lt1"/>
                  </a:solidFill>
                  <a:latin typeface="Calibri"/>
                  <a:ea typeface="Calibri"/>
                  <a:cs typeface="Calibri"/>
                  <a:sym typeface="Calibri"/>
                </a:rPr>
                <a:t>Continuous Integration (CI)</a:t>
              </a:r>
              <a:endParaRPr b="0" i="0" sz="1400" u="none" cap="none" strike="noStrike">
                <a:solidFill>
                  <a:srgbClr val="000000"/>
                </a:solidFill>
                <a:latin typeface="Arial"/>
                <a:ea typeface="Arial"/>
                <a:cs typeface="Arial"/>
                <a:sym typeface="Arial"/>
              </a:endParaRPr>
            </a:p>
          </p:txBody>
        </p:sp>
        <p:sp>
          <p:nvSpPr>
            <p:cNvPr id="1010" name="Google Shape;1010;p81"/>
            <p:cNvSpPr/>
            <p:nvPr/>
          </p:nvSpPr>
          <p:spPr>
            <a:xfrm>
              <a:off x="2164437" y="137748"/>
              <a:ext cx="415881" cy="486502"/>
            </a:xfrm>
            <a:prstGeom prst="rightArrow">
              <a:avLst>
                <a:gd fmla="val 60000" name="adj1"/>
                <a:gd fmla="val 50000" name="adj2"/>
              </a:avLst>
            </a:prstGeom>
            <a:solidFill>
              <a:srgbClr val="A8A8A8"/>
            </a:soli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81"/>
            <p:cNvSpPr txBox="1"/>
            <p:nvPr/>
          </p:nvSpPr>
          <p:spPr>
            <a:xfrm>
              <a:off x="2164437" y="235048"/>
              <a:ext cx="291117" cy="291902"/>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500"/>
                <a:buFont typeface="Calibri"/>
                <a:buNone/>
              </a:pPr>
              <a:r>
                <a:t/>
              </a:r>
              <a:endParaRPr b="0" i="0" sz="1500" u="none" cap="none" strike="noStrike">
                <a:solidFill>
                  <a:schemeClr val="lt1"/>
                </a:solidFill>
                <a:latin typeface="Calibri"/>
                <a:ea typeface="Calibri"/>
                <a:cs typeface="Calibri"/>
                <a:sym typeface="Calibri"/>
              </a:endParaRPr>
            </a:p>
          </p:txBody>
        </p:sp>
        <p:sp>
          <p:nvSpPr>
            <p:cNvPr id="1012" name="Google Shape;1012;p81"/>
            <p:cNvSpPr/>
            <p:nvPr/>
          </p:nvSpPr>
          <p:spPr>
            <a:xfrm>
              <a:off x="2752948" y="0"/>
              <a:ext cx="1961703" cy="762000"/>
            </a:xfrm>
            <a:prstGeom prst="roundRect">
              <a:avLst>
                <a:gd fmla="val 10000" name="adj"/>
              </a:avLst>
            </a:prstGeom>
            <a:solidFill>
              <a:schemeClr val="lt1"/>
            </a:solidFill>
            <a:ln cap="flat" cmpd="sng" w="38100">
              <a:solidFill>
                <a:schemeClr val="dk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81"/>
            <p:cNvSpPr txBox="1"/>
            <p:nvPr/>
          </p:nvSpPr>
          <p:spPr>
            <a:xfrm>
              <a:off x="2775266" y="22318"/>
              <a:ext cx="1917067" cy="717364"/>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Calibri"/>
                <a:buNone/>
              </a:pPr>
              <a:r>
                <a:rPr b="0" i="0" lang="en-US" sz="1900" u="none" cap="none" strike="noStrike">
                  <a:solidFill>
                    <a:schemeClr val="lt1"/>
                  </a:solidFill>
                  <a:latin typeface="Calibri"/>
                  <a:ea typeface="Calibri"/>
                  <a:cs typeface="Calibri"/>
                  <a:sym typeface="Calibri"/>
                </a:rPr>
                <a:t>Continuous Delivery(CD)</a:t>
              </a:r>
              <a:endParaRPr b="0" i="0" sz="1400" u="none" cap="none" strike="noStrike">
                <a:solidFill>
                  <a:srgbClr val="000000"/>
                </a:solidFill>
                <a:latin typeface="Arial"/>
                <a:ea typeface="Arial"/>
                <a:cs typeface="Arial"/>
                <a:sym typeface="Arial"/>
              </a:endParaRPr>
            </a:p>
          </p:txBody>
        </p:sp>
        <p:sp>
          <p:nvSpPr>
            <p:cNvPr id="1014" name="Google Shape;1014;p81"/>
            <p:cNvSpPr/>
            <p:nvPr/>
          </p:nvSpPr>
          <p:spPr>
            <a:xfrm>
              <a:off x="4910822" y="137748"/>
              <a:ext cx="415881" cy="486502"/>
            </a:xfrm>
            <a:prstGeom prst="rightArrow">
              <a:avLst>
                <a:gd fmla="val 60000" name="adj1"/>
                <a:gd fmla="val 50000" name="adj2"/>
              </a:avLst>
            </a:prstGeom>
            <a:solidFill>
              <a:srgbClr val="A8A8A8"/>
            </a:soli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81"/>
            <p:cNvSpPr txBox="1"/>
            <p:nvPr/>
          </p:nvSpPr>
          <p:spPr>
            <a:xfrm>
              <a:off x="4910822" y="235048"/>
              <a:ext cx="291117" cy="291902"/>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500"/>
                <a:buFont typeface="Calibri"/>
                <a:buNone/>
              </a:pPr>
              <a:r>
                <a:t/>
              </a:r>
              <a:endParaRPr b="0" i="0" sz="1500" u="none" cap="none" strike="noStrike">
                <a:solidFill>
                  <a:schemeClr val="lt1"/>
                </a:solidFill>
                <a:latin typeface="Calibri"/>
                <a:ea typeface="Calibri"/>
                <a:cs typeface="Calibri"/>
                <a:sym typeface="Calibri"/>
              </a:endParaRPr>
            </a:p>
          </p:txBody>
        </p:sp>
        <p:sp>
          <p:nvSpPr>
            <p:cNvPr id="1016" name="Google Shape;1016;p81"/>
            <p:cNvSpPr/>
            <p:nvPr/>
          </p:nvSpPr>
          <p:spPr>
            <a:xfrm>
              <a:off x="5499333" y="0"/>
              <a:ext cx="1961703" cy="762000"/>
            </a:xfrm>
            <a:prstGeom prst="roundRect">
              <a:avLst>
                <a:gd fmla="val 10000" name="adj"/>
              </a:avLst>
            </a:prstGeom>
            <a:solidFill>
              <a:schemeClr val="lt1"/>
            </a:solidFill>
            <a:ln cap="flat" cmpd="sng" w="38100">
              <a:solidFill>
                <a:schemeClr val="dk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81"/>
            <p:cNvSpPr txBox="1"/>
            <p:nvPr/>
          </p:nvSpPr>
          <p:spPr>
            <a:xfrm>
              <a:off x="5521651" y="22318"/>
              <a:ext cx="1917067" cy="717364"/>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Calibri"/>
                <a:buNone/>
              </a:pPr>
              <a:r>
                <a:rPr b="0" i="0" lang="en-US" sz="1900" u="none" cap="none" strike="noStrike">
                  <a:solidFill>
                    <a:schemeClr val="lt1"/>
                  </a:solidFill>
                  <a:latin typeface="Calibri"/>
                  <a:ea typeface="Calibri"/>
                  <a:cs typeface="Calibri"/>
                  <a:sym typeface="Calibri"/>
                </a:rPr>
                <a:t>Continuous Deployment (CD)</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8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Importance of CI/CD pipeline </a:t>
            </a:r>
            <a:endParaRPr/>
          </a:p>
        </p:txBody>
      </p:sp>
      <p:sp>
        <p:nvSpPr>
          <p:cNvPr id="1023" name="Google Shape;1023;p82"/>
          <p:cNvSpPr txBox="1"/>
          <p:nvPr>
            <p:ph idx="1" type="body"/>
          </p:nvPr>
        </p:nvSpPr>
        <p:spPr>
          <a:xfrm>
            <a:off x="150813" y="1600201"/>
            <a:ext cx="5410200" cy="5257799"/>
          </a:xfrm>
          <a:prstGeom prst="rect">
            <a:avLst/>
          </a:prstGeom>
          <a:noFill/>
          <a:ln>
            <a:noFill/>
          </a:ln>
        </p:spPr>
        <p:txBody>
          <a:bodyPr anchorCtr="0" anchor="t" bIns="45700" lIns="91425" spcFirstLastPara="1" rIns="91425" wrap="square" tIns="45700">
            <a:normAutofit fontScale="77500" lnSpcReduction="20000"/>
          </a:bodyPr>
          <a:lstStyle/>
          <a:p>
            <a:pPr indent="-342900" lvl="0" marL="342900" rtl="0" algn="l">
              <a:lnSpc>
                <a:spcPct val="100000"/>
              </a:lnSpc>
              <a:spcBef>
                <a:spcPts val="0"/>
              </a:spcBef>
              <a:spcAft>
                <a:spcPts val="0"/>
              </a:spcAft>
              <a:buClr>
                <a:schemeClr val="dk1"/>
              </a:buClr>
              <a:buSzPct val="100000"/>
              <a:buChar char="•"/>
            </a:pPr>
            <a:r>
              <a:rPr lang="en-US"/>
              <a:t>Behind the acronyms of CI/CD, there are three practices: </a:t>
            </a:r>
            <a:endParaRPr/>
          </a:p>
          <a:p>
            <a:pPr indent="-285750" lvl="1" marL="742950" rtl="0" algn="l">
              <a:lnSpc>
                <a:spcPct val="100000"/>
              </a:lnSpc>
              <a:spcBef>
                <a:spcPts val="434"/>
              </a:spcBef>
              <a:spcAft>
                <a:spcPts val="0"/>
              </a:spcAft>
              <a:buClr>
                <a:schemeClr val="dk1"/>
              </a:buClr>
              <a:buSzPct val="100000"/>
              <a:buChar char="–"/>
            </a:pPr>
            <a:r>
              <a:rPr lang="en-US"/>
              <a:t>Continuous integration (CI) :</a:t>
            </a:r>
            <a:endParaRPr/>
          </a:p>
          <a:p>
            <a:pPr indent="-228600" lvl="2" marL="1143000" rtl="0" algn="just">
              <a:lnSpc>
                <a:spcPct val="100000"/>
              </a:lnSpc>
              <a:spcBef>
                <a:spcPts val="372"/>
              </a:spcBef>
              <a:spcAft>
                <a:spcPts val="0"/>
              </a:spcAft>
              <a:buClr>
                <a:schemeClr val="dk1"/>
              </a:buClr>
              <a:buSzPct val="100000"/>
              <a:buChar char="•"/>
            </a:pPr>
            <a:r>
              <a:rPr lang="en-US"/>
              <a:t>It is a software development practice where members of a team integrate their work frequently.</a:t>
            </a:r>
            <a:endParaRPr/>
          </a:p>
          <a:p>
            <a:pPr indent="-228600" lvl="2" marL="1143000" rtl="0" algn="just">
              <a:lnSpc>
                <a:spcPct val="100000"/>
              </a:lnSpc>
              <a:spcBef>
                <a:spcPts val="372"/>
              </a:spcBef>
              <a:spcAft>
                <a:spcPts val="0"/>
              </a:spcAft>
              <a:buClr>
                <a:schemeClr val="dk1"/>
              </a:buClr>
              <a:buSzPct val="100000"/>
              <a:buChar char="•"/>
            </a:pPr>
            <a:r>
              <a:rPr lang="en-US"/>
              <a:t> Each integration is verified by an automated build (including test) to detect integration errors as quickly as possible.</a:t>
            </a:r>
            <a:endParaRPr/>
          </a:p>
          <a:p>
            <a:pPr indent="-228600" lvl="2" marL="1143000" rtl="0" algn="just">
              <a:lnSpc>
                <a:spcPct val="100000"/>
              </a:lnSpc>
              <a:spcBef>
                <a:spcPts val="372"/>
              </a:spcBef>
              <a:spcAft>
                <a:spcPts val="0"/>
              </a:spcAft>
              <a:buClr>
                <a:schemeClr val="dk1"/>
              </a:buClr>
              <a:buSzPct val="100000"/>
              <a:buChar char="•"/>
            </a:pPr>
            <a:r>
              <a:rPr lang="en-US"/>
              <a:t>Automated tests make sure that the bugs are captured in the early phases, and fewer bugs reach the production phase. </a:t>
            </a:r>
            <a:endParaRPr/>
          </a:p>
          <a:p>
            <a:pPr indent="-228600" lvl="2" marL="1143000" rtl="0" algn="just">
              <a:lnSpc>
                <a:spcPct val="100000"/>
              </a:lnSpc>
              <a:spcBef>
                <a:spcPts val="372"/>
              </a:spcBef>
              <a:spcAft>
                <a:spcPts val="0"/>
              </a:spcAft>
              <a:buClr>
                <a:schemeClr val="dk1"/>
              </a:buClr>
              <a:buSzPct val="100000"/>
              <a:buChar char="•"/>
            </a:pPr>
            <a:r>
              <a:rPr lang="en-US"/>
              <a:t>After the issues are resolved efficiently, it becomes easy to build the release.</a:t>
            </a:r>
            <a:endParaRPr/>
          </a:p>
          <a:p>
            <a:pPr indent="-228600" lvl="2" marL="1143000" rtl="0" algn="just">
              <a:lnSpc>
                <a:spcPct val="100000"/>
              </a:lnSpc>
              <a:spcBef>
                <a:spcPts val="372"/>
              </a:spcBef>
              <a:spcAft>
                <a:spcPts val="0"/>
              </a:spcAft>
              <a:buClr>
                <a:schemeClr val="dk1"/>
              </a:buClr>
              <a:buSzPct val="100000"/>
              <a:buChar char="•"/>
            </a:pPr>
            <a:r>
              <a:rPr lang="en-US"/>
              <a:t>Developers are alerted when they break any build, so they have to rebuild and fix the build before moving forth on to the next task.</a:t>
            </a:r>
            <a:endParaRPr/>
          </a:p>
        </p:txBody>
      </p:sp>
      <p:sp>
        <p:nvSpPr>
          <p:cNvPr id="1024" name="Google Shape;1024;p8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25" name="Google Shape;1025;p8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26" name="Google Shape;1026;p8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027" name="Google Shape;1027;p82"/>
          <p:cNvPicPr preferRelativeResize="0"/>
          <p:nvPr/>
        </p:nvPicPr>
        <p:blipFill rotWithShape="1">
          <a:blip r:embed="rId3">
            <a:alphaModFix/>
          </a:blip>
          <a:srcRect b="0" l="0" r="0" t="0"/>
          <a:stretch/>
        </p:blipFill>
        <p:spPr>
          <a:xfrm>
            <a:off x="5688119" y="1787136"/>
            <a:ext cx="6094412" cy="3318263"/>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8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Importance of CI/CD pipeline </a:t>
            </a:r>
            <a:endParaRPr/>
          </a:p>
        </p:txBody>
      </p:sp>
      <p:sp>
        <p:nvSpPr>
          <p:cNvPr id="1033" name="Google Shape;1033;p83"/>
          <p:cNvSpPr txBox="1"/>
          <p:nvPr>
            <p:ph idx="1" type="body"/>
          </p:nvPr>
        </p:nvSpPr>
        <p:spPr>
          <a:xfrm>
            <a:off x="-228600" y="1600201"/>
            <a:ext cx="5916719" cy="5638799"/>
          </a:xfrm>
          <a:prstGeom prst="rect">
            <a:avLst/>
          </a:prstGeom>
          <a:noFill/>
          <a:ln>
            <a:noFill/>
          </a:ln>
        </p:spPr>
        <p:txBody>
          <a:bodyPr anchorCtr="0" anchor="t" bIns="45700" lIns="91425" spcFirstLastPara="1" rIns="91425" wrap="square" tIns="45700">
            <a:normAutofit fontScale="77500" lnSpcReduction="20000"/>
          </a:bodyPr>
          <a:lstStyle/>
          <a:p>
            <a:pPr indent="-285750" lvl="1" marL="742950" rtl="0" algn="just">
              <a:lnSpc>
                <a:spcPct val="100000"/>
              </a:lnSpc>
              <a:spcBef>
                <a:spcPts val="0"/>
              </a:spcBef>
              <a:spcAft>
                <a:spcPts val="0"/>
              </a:spcAft>
              <a:buClr>
                <a:schemeClr val="dk1"/>
              </a:buClr>
              <a:buSzPct val="100000"/>
              <a:buChar char="–"/>
            </a:pPr>
            <a:r>
              <a:rPr lang="en-US"/>
              <a:t>Continuous delivery (CD) :</a:t>
            </a:r>
            <a:endParaRPr/>
          </a:p>
          <a:p>
            <a:pPr indent="-228600" lvl="2" marL="1143000" rtl="0" algn="just">
              <a:lnSpc>
                <a:spcPct val="100000"/>
              </a:lnSpc>
              <a:spcBef>
                <a:spcPts val="372"/>
              </a:spcBef>
              <a:spcAft>
                <a:spcPts val="0"/>
              </a:spcAft>
              <a:buClr>
                <a:schemeClr val="dk1"/>
              </a:buClr>
              <a:buSzPct val="100000"/>
              <a:buChar char="•"/>
            </a:pPr>
            <a:r>
              <a:rPr lang="en-US"/>
              <a:t>Continuous Delivery (CD) is a DevOps practice that refers to the building, testing, and delivering improvements to the software code. </a:t>
            </a:r>
            <a:endParaRPr/>
          </a:p>
          <a:p>
            <a:pPr indent="-228600" lvl="2" marL="1143000" rtl="0" algn="just">
              <a:lnSpc>
                <a:spcPct val="100000"/>
              </a:lnSpc>
              <a:spcBef>
                <a:spcPts val="372"/>
              </a:spcBef>
              <a:spcAft>
                <a:spcPts val="0"/>
              </a:spcAft>
              <a:buClr>
                <a:schemeClr val="dk1"/>
              </a:buClr>
              <a:buSzPct val="100000"/>
              <a:buChar char="•"/>
            </a:pPr>
            <a:r>
              <a:rPr lang="en-US"/>
              <a:t>The phase is referred to as the extension of the Continuous Integration phase to make sure that new changes can be released to the customers quickly in a substantial manner. </a:t>
            </a:r>
            <a:endParaRPr/>
          </a:p>
          <a:p>
            <a:pPr indent="-228600" lvl="2" marL="1143000" rtl="0" algn="just">
              <a:lnSpc>
                <a:spcPct val="100000"/>
              </a:lnSpc>
              <a:spcBef>
                <a:spcPts val="372"/>
              </a:spcBef>
              <a:spcAft>
                <a:spcPts val="0"/>
              </a:spcAft>
              <a:buClr>
                <a:schemeClr val="dk1"/>
              </a:buClr>
              <a:buSzPct val="100000"/>
              <a:buChar char="•"/>
            </a:pPr>
            <a:r>
              <a:rPr lang="en-US"/>
              <a:t>It is a step to deploy the application automatically in one or more non-production environments, which is called staging. This process is called continuous delivery (CD).</a:t>
            </a:r>
            <a:endParaRPr/>
          </a:p>
          <a:p>
            <a:pPr indent="-228600" lvl="2" marL="1143000" rtl="0" algn="just">
              <a:lnSpc>
                <a:spcPct val="100000"/>
              </a:lnSpc>
              <a:spcBef>
                <a:spcPts val="372"/>
              </a:spcBef>
              <a:spcAft>
                <a:spcPts val="0"/>
              </a:spcAft>
              <a:buClr>
                <a:schemeClr val="dk1"/>
              </a:buClr>
              <a:buSzPct val="100000"/>
              <a:buChar char="•"/>
            </a:pPr>
            <a:r>
              <a:rPr lang="en-US"/>
              <a:t>The process of deploying software is no more complex, and now the team does not need to spend a lot of time preparing the release anymore.</a:t>
            </a:r>
            <a:endParaRPr/>
          </a:p>
          <a:p>
            <a:pPr indent="-228600" lvl="2" marL="1143000" rtl="0" algn="just">
              <a:lnSpc>
                <a:spcPct val="100000"/>
              </a:lnSpc>
              <a:spcBef>
                <a:spcPts val="372"/>
              </a:spcBef>
              <a:spcAft>
                <a:spcPts val="0"/>
              </a:spcAft>
              <a:buClr>
                <a:schemeClr val="dk1"/>
              </a:buClr>
              <a:buSzPct val="100000"/>
              <a:buChar char="•"/>
            </a:pPr>
            <a:r>
              <a:rPr lang="en-US"/>
              <a:t>The releases can be made more frequently, this in turn speeds up the feedback loop with the customers.</a:t>
            </a:r>
            <a:endParaRPr/>
          </a:p>
          <a:p>
            <a:pPr indent="-228600" lvl="2" marL="1143000" rtl="0" algn="just">
              <a:lnSpc>
                <a:spcPct val="100000"/>
              </a:lnSpc>
              <a:spcBef>
                <a:spcPts val="372"/>
              </a:spcBef>
              <a:spcAft>
                <a:spcPts val="0"/>
              </a:spcAft>
              <a:buClr>
                <a:schemeClr val="dk1"/>
              </a:buClr>
              <a:buSzPct val="100000"/>
              <a:buChar char="•"/>
            </a:pPr>
            <a:r>
              <a:rPr lang="en-US"/>
              <a:t>The iterations in the case of the process become faster.</a:t>
            </a:r>
            <a:endParaRPr/>
          </a:p>
        </p:txBody>
      </p:sp>
      <p:sp>
        <p:nvSpPr>
          <p:cNvPr id="1034" name="Google Shape;1034;p8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35" name="Google Shape;1035;p8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36" name="Google Shape;1036;p8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037" name="Google Shape;1037;p83"/>
          <p:cNvPicPr preferRelativeResize="0"/>
          <p:nvPr/>
        </p:nvPicPr>
        <p:blipFill rotWithShape="1">
          <a:blip r:embed="rId3">
            <a:alphaModFix/>
          </a:blip>
          <a:srcRect b="0" l="0" r="0" t="0"/>
          <a:stretch/>
        </p:blipFill>
        <p:spPr>
          <a:xfrm>
            <a:off x="5688119" y="1787136"/>
            <a:ext cx="6094412" cy="3318263"/>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 name="Shape 1041"/>
        <p:cNvGrpSpPr/>
        <p:nvPr/>
      </p:nvGrpSpPr>
      <p:grpSpPr>
        <a:xfrm>
          <a:off x="0" y="0"/>
          <a:ext cx="0" cy="0"/>
          <a:chOff x="0" y="0"/>
          <a:chExt cx="0" cy="0"/>
        </a:xfrm>
      </p:grpSpPr>
      <p:sp>
        <p:nvSpPr>
          <p:cNvPr id="1042" name="Google Shape;1042;p8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Importance of CI/CD pipeline </a:t>
            </a:r>
            <a:endParaRPr/>
          </a:p>
        </p:txBody>
      </p:sp>
      <p:sp>
        <p:nvSpPr>
          <p:cNvPr id="1043" name="Google Shape;1043;p8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44" name="Google Shape;1044;p8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45" name="Google Shape;1045;p8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046" name="Google Shape;1046;p84"/>
          <p:cNvPicPr preferRelativeResize="0"/>
          <p:nvPr/>
        </p:nvPicPr>
        <p:blipFill rotWithShape="1">
          <a:blip r:embed="rId3">
            <a:alphaModFix/>
          </a:blip>
          <a:srcRect b="0" l="0" r="0" t="0"/>
          <a:stretch/>
        </p:blipFill>
        <p:spPr>
          <a:xfrm>
            <a:off x="5688119" y="1787137"/>
            <a:ext cx="6094412" cy="3283726"/>
          </a:xfrm>
          <a:prstGeom prst="rect">
            <a:avLst/>
          </a:prstGeom>
          <a:noFill/>
          <a:ln>
            <a:noFill/>
          </a:ln>
        </p:spPr>
      </p:pic>
      <p:sp>
        <p:nvSpPr>
          <p:cNvPr id="1047" name="Google Shape;1047;p84"/>
          <p:cNvSpPr txBox="1"/>
          <p:nvPr/>
        </p:nvSpPr>
        <p:spPr>
          <a:xfrm>
            <a:off x="0" y="1502696"/>
            <a:ext cx="5688119" cy="5257799"/>
          </a:xfrm>
          <a:prstGeom prst="rect">
            <a:avLst/>
          </a:prstGeom>
          <a:noFill/>
          <a:ln>
            <a:noFill/>
          </a:ln>
        </p:spPr>
        <p:txBody>
          <a:bodyPr anchorCtr="0" anchor="t" bIns="45700" lIns="91425" spcFirstLastPara="1" rIns="91425" wrap="square" tIns="45700">
            <a:normAutofit fontScale="70000" lnSpcReduction="20000"/>
          </a:bodyPr>
          <a:lstStyle/>
          <a:p>
            <a:pPr indent="-285750" lvl="1" marL="742950" marR="0" rtl="0" algn="just">
              <a:lnSpc>
                <a:spcPct val="100000"/>
              </a:lnSpc>
              <a:spcBef>
                <a:spcPts val="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Continuous deployment(CD)</a:t>
            </a:r>
            <a:endParaRPr b="0" i="0" sz="1400" u="none" cap="none" strike="noStrike">
              <a:solidFill>
                <a:srgbClr val="000000"/>
              </a:solidFill>
              <a:latin typeface="Arial"/>
              <a:ea typeface="Arial"/>
              <a:cs typeface="Arial"/>
              <a:sym typeface="Arial"/>
            </a:endParaRPr>
          </a:p>
          <a:p>
            <a:pPr indent="-228600" lvl="2" marL="1143000" marR="0" rtl="0" algn="just">
              <a:lnSpc>
                <a:spcPct val="100000"/>
              </a:lnSpc>
              <a:spcBef>
                <a:spcPts val="336"/>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Continuous deployment is an extension of CD, with a process that automates the entire CI/CD pipeline from the moment the developer commits their code to deployment in production through all of the verification steps.</a:t>
            </a:r>
            <a:endParaRPr b="0" i="0" sz="1400" u="none" cap="none" strike="noStrike">
              <a:solidFill>
                <a:srgbClr val="000000"/>
              </a:solidFill>
              <a:latin typeface="Arial"/>
              <a:ea typeface="Arial"/>
              <a:cs typeface="Arial"/>
              <a:sym typeface="Arial"/>
            </a:endParaRPr>
          </a:p>
          <a:p>
            <a:pPr indent="-228600" lvl="2" marL="1143000" marR="0" rtl="0" algn="just">
              <a:lnSpc>
                <a:spcPct val="100000"/>
              </a:lnSpc>
              <a:spcBef>
                <a:spcPts val="336"/>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When the step of Continuous Delivery is extended, it results in the phase of Continuous Deployment. Continuous Deployment (CD) is the final stage in the pipeline that refers to the automatic releasing of any developer changes from the repository to the production. </a:t>
            </a:r>
            <a:endParaRPr b="0" i="0" sz="1400" u="none" cap="none" strike="noStrike">
              <a:solidFill>
                <a:srgbClr val="000000"/>
              </a:solidFill>
              <a:latin typeface="Arial"/>
              <a:ea typeface="Arial"/>
              <a:cs typeface="Arial"/>
              <a:sym typeface="Arial"/>
            </a:endParaRPr>
          </a:p>
          <a:p>
            <a:pPr indent="-228600" lvl="2" marL="1143000" marR="0" rtl="0" algn="just">
              <a:lnSpc>
                <a:spcPct val="100000"/>
              </a:lnSpc>
              <a:spcBef>
                <a:spcPts val="336"/>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Continuous Deployment ensures that any change that passes through the stages of production is released to the end-users. </a:t>
            </a:r>
            <a:endParaRPr b="0" i="0" sz="1400" u="none" cap="none" strike="noStrike">
              <a:solidFill>
                <a:srgbClr val="000000"/>
              </a:solidFill>
              <a:latin typeface="Arial"/>
              <a:ea typeface="Arial"/>
              <a:cs typeface="Arial"/>
              <a:sym typeface="Arial"/>
            </a:endParaRPr>
          </a:p>
          <a:p>
            <a:pPr indent="-228600" lvl="2" marL="1143000" marR="0" rtl="0" algn="just">
              <a:lnSpc>
                <a:spcPct val="100000"/>
              </a:lnSpc>
              <a:spcBef>
                <a:spcPts val="336"/>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There is absolutely no way other than any failure in the test that may stop the deployment of new changes to the output. This step is a great way to speed up the feedback loop with customers and is free from human intervention. </a:t>
            </a:r>
            <a:endParaRPr b="0" i="0" sz="1400" u="none" cap="none" strike="noStrike">
              <a:solidFill>
                <a:srgbClr val="000000"/>
              </a:solidFill>
              <a:latin typeface="Arial"/>
              <a:ea typeface="Arial"/>
              <a:cs typeface="Arial"/>
              <a:sym typeface="Arial"/>
            </a:endParaRPr>
          </a:p>
          <a:p>
            <a:pPr indent="-228600" lvl="2" marL="1143000" marR="0" rtl="0" algn="just">
              <a:lnSpc>
                <a:spcPct val="100000"/>
              </a:lnSpc>
              <a:spcBef>
                <a:spcPts val="336"/>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There is no need to stop the development for releases anymore, as the entire deployment process is now automated.</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8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Toolchain </a:t>
            </a:r>
            <a:endParaRPr/>
          </a:p>
        </p:txBody>
      </p:sp>
      <p:sp>
        <p:nvSpPr>
          <p:cNvPr id="1053" name="Google Shape;1053;p85"/>
          <p:cNvSpPr txBox="1"/>
          <p:nvPr>
            <p:ph idx="1" type="body"/>
          </p:nvPr>
        </p:nvSpPr>
        <p:spPr>
          <a:xfrm>
            <a:off x="609441" y="1600201"/>
            <a:ext cx="10999731" cy="3352799"/>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just">
              <a:lnSpc>
                <a:spcPct val="100000"/>
              </a:lnSpc>
              <a:spcBef>
                <a:spcPts val="0"/>
              </a:spcBef>
              <a:spcAft>
                <a:spcPts val="0"/>
              </a:spcAft>
              <a:buClr>
                <a:schemeClr val="dk1"/>
              </a:buClr>
              <a:buSzPct val="100000"/>
              <a:buChar char="•"/>
            </a:pPr>
            <a:r>
              <a:rPr lang="en-US"/>
              <a:t>A DevOps toolchain includes the tools and technology that enable development and operations teams to collaborate across the entire software lifecycle. It tackles key DevOps fundamentals including continuous integration, continuous delivery, automation, and collaboration.</a:t>
            </a:r>
            <a:endParaRPr/>
          </a:p>
          <a:p>
            <a:pPr indent="-342900" lvl="0" marL="342900" rtl="0" algn="just">
              <a:lnSpc>
                <a:spcPct val="100000"/>
              </a:lnSpc>
              <a:spcBef>
                <a:spcPts val="400"/>
              </a:spcBef>
              <a:spcAft>
                <a:spcPts val="0"/>
              </a:spcAft>
              <a:buClr>
                <a:schemeClr val="dk1"/>
              </a:buClr>
              <a:buSzPct val="100000"/>
              <a:buChar char="•"/>
            </a:pPr>
            <a:r>
              <a:rPr lang="en-US"/>
              <a:t>The DevOps toolchain helps organizations maintain and regulate a solid and steady software development pipeline. </a:t>
            </a:r>
            <a:endParaRPr/>
          </a:p>
          <a:p>
            <a:pPr indent="-342900" lvl="0" marL="342900" rtl="0" algn="just">
              <a:lnSpc>
                <a:spcPct val="100000"/>
              </a:lnSpc>
              <a:spcBef>
                <a:spcPts val="400"/>
              </a:spcBef>
              <a:spcAft>
                <a:spcPts val="0"/>
              </a:spcAft>
              <a:buClr>
                <a:schemeClr val="dk1"/>
              </a:buClr>
              <a:buSzPct val="100000"/>
              <a:buChar char="•"/>
            </a:pPr>
            <a:r>
              <a:rPr lang="en-US"/>
              <a:t>Toolchains assist team members in simplifying and completing more intricate and complicated development activities.</a:t>
            </a:r>
            <a:endParaRPr/>
          </a:p>
          <a:p>
            <a:pPr indent="-342900" lvl="0" marL="342900" rtl="0" algn="just">
              <a:lnSpc>
                <a:spcPct val="100000"/>
              </a:lnSpc>
              <a:spcBef>
                <a:spcPts val="400"/>
              </a:spcBef>
              <a:spcAft>
                <a:spcPts val="0"/>
              </a:spcAft>
              <a:buClr>
                <a:schemeClr val="dk1"/>
              </a:buClr>
              <a:buSzPct val="100000"/>
              <a:buChar char="•"/>
            </a:pPr>
            <a:r>
              <a:rPr lang="en-US"/>
              <a:t>In general, the tools forming a toolchain are executed consecutively so the output or resulting environment state of each tool becomes the input or starting environment for the next one, but the term is also used when referring to a set of related tools that are not necessarily executed consecutively.</a:t>
            </a:r>
            <a:endParaRPr/>
          </a:p>
          <a:p>
            <a:pPr indent="0" lvl="0" marL="0" rtl="0" algn="just">
              <a:lnSpc>
                <a:spcPct val="100000"/>
              </a:lnSpc>
              <a:spcBef>
                <a:spcPts val="400"/>
              </a:spcBef>
              <a:spcAft>
                <a:spcPts val="0"/>
              </a:spcAft>
              <a:buClr>
                <a:schemeClr val="dk1"/>
              </a:buClr>
              <a:buSzPct val="100000"/>
              <a:buNone/>
            </a:pPr>
            <a:r>
              <a:t/>
            </a:r>
            <a:endParaRPr/>
          </a:p>
        </p:txBody>
      </p:sp>
      <p:sp>
        <p:nvSpPr>
          <p:cNvPr id="1054" name="Google Shape;1054;p8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55" name="Google Shape;1055;p8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56" name="Google Shape;1056;p8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1057" name="Google Shape;1057;p85"/>
          <p:cNvGrpSpPr/>
          <p:nvPr/>
        </p:nvGrpSpPr>
        <p:grpSpPr>
          <a:xfrm>
            <a:off x="1122107" y="4523869"/>
            <a:ext cx="10325609" cy="2169784"/>
            <a:chOff x="1580895" y="28069"/>
            <a:chExt cx="10325609" cy="2169784"/>
          </a:xfrm>
        </p:grpSpPr>
        <p:sp>
          <p:nvSpPr>
            <p:cNvPr id="1058" name="Google Shape;1058;p85"/>
            <p:cNvSpPr/>
            <p:nvPr/>
          </p:nvSpPr>
          <p:spPr>
            <a:xfrm>
              <a:off x="10683667" y="281338"/>
              <a:ext cx="1222837" cy="1223367"/>
            </a:xfrm>
            <a:prstGeom prst="ellipse">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85"/>
            <p:cNvSpPr/>
            <p:nvPr/>
          </p:nvSpPr>
          <p:spPr>
            <a:xfrm>
              <a:off x="10723845"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85"/>
            <p:cNvSpPr txBox="1"/>
            <p:nvPr/>
          </p:nvSpPr>
          <p:spPr>
            <a:xfrm>
              <a:off x="10886615"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Version Control</a:t>
              </a:r>
              <a:endParaRPr b="0" i="0" sz="1400" u="none" cap="none" strike="noStrike">
                <a:solidFill>
                  <a:srgbClr val="000000"/>
                </a:solidFill>
                <a:latin typeface="Arial"/>
                <a:ea typeface="Arial"/>
                <a:cs typeface="Arial"/>
                <a:sym typeface="Arial"/>
              </a:endParaRPr>
            </a:p>
          </p:txBody>
        </p:sp>
        <p:sp>
          <p:nvSpPr>
            <p:cNvPr id="1061" name="Google Shape;1061;p85"/>
            <p:cNvSpPr/>
            <p:nvPr/>
          </p:nvSpPr>
          <p:spPr>
            <a:xfrm rot="2700000">
              <a:off x="9418472"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85"/>
            <p:cNvSpPr/>
            <p:nvPr/>
          </p:nvSpPr>
          <p:spPr>
            <a:xfrm>
              <a:off x="9459800"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85"/>
            <p:cNvSpPr txBox="1"/>
            <p:nvPr/>
          </p:nvSpPr>
          <p:spPr>
            <a:xfrm>
              <a:off x="9622570"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Monitor</a:t>
              </a:r>
              <a:endParaRPr b="0" i="0" sz="1400" u="none" cap="none" strike="noStrike">
                <a:solidFill>
                  <a:srgbClr val="000000"/>
                </a:solidFill>
                <a:latin typeface="Arial"/>
                <a:ea typeface="Arial"/>
                <a:cs typeface="Arial"/>
                <a:sym typeface="Arial"/>
              </a:endParaRPr>
            </a:p>
          </p:txBody>
        </p:sp>
        <p:sp>
          <p:nvSpPr>
            <p:cNvPr id="1064" name="Google Shape;1064;p85"/>
            <p:cNvSpPr/>
            <p:nvPr/>
          </p:nvSpPr>
          <p:spPr>
            <a:xfrm rot="2700000">
              <a:off x="8154427"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85"/>
            <p:cNvSpPr/>
            <p:nvPr/>
          </p:nvSpPr>
          <p:spPr>
            <a:xfrm>
              <a:off x="8195755"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85"/>
            <p:cNvSpPr txBox="1"/>
            <p:nvPr/>
          </p:nvSpPr>
          <p:spPr>
            <a:xfrm>
              <a:off x="8358525"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Configure</a:t>
              </a:r>
              <a:endParaRPr b="0" i="0" sz="1400" u="none" cap="none" strike="noStrike">
                <a:solidFill>
                  <a:srgbClr val="000000"/>
                </a:solidFill>
                <a:latin typeface="Arial"/>
                <a:ea typeface="Arial"/>
                <a:cs typeface="Arial"/>
                <a:sym typeface="Arial"/>
              </a:endParaRPr>
            </a:p>
          </p:txBody>
        </p:sp>
        <p:sp>
          <p:nvSpPr>
            <p:cNvPr id="1067" name="Google Shape;1067;p85"/>
            <p:cNvSpPr/>
            <p:nvPr/>
          </p:nvSpPr>
          <p:spPr>
            <a:xfrm rot="2700000">
              <a:off x="6890382"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85"/>
            <p:cNvSpPr/>
            <p:nvPr/>
          </p:nvSpPr>
          <p:spPr>
            <a:xfrm>
              <a:off x="6931709"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85"/>
            <p:cNvSpPr txBox="1"/>
            <p:nvPr/>
          </p:nvSpPr>
          <p:spPr>
            <a:xfrm>
              <a:off x="7094480"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Release</a:t>
              </a:r>
              <a:endParaRPr b="0" i="0" sz="1400" u="none" cap="none" strike="noStrike">
                <a:solidFill>
                  <a:srgbClr val="000000"/>
                </a:solidFill>
                <a:latin typeface="Arial"/>
                <a:ea typeface="Arial"/>
                <a:cs typeface="Arial"/>
                <a:sym typeface="Arial"/>
              </a:endParaRPr>
            </a:p>
          </p:txBody>
        </p:sp>
        <p:sp>
          <p:nvSpPr>
            <p:cNvPr id="1070" name="Google Shape;1070;p85"/>
            <p:cNvSpPr/>
            <p:nvPr/>
          </p:nvSpPr>
          <p:spPr>
            <a:xfrm rot="2700000">
              <a:off x="5626337"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85"/>
            <p:cNvSpPr/>
            <p:nvPr/>
          </p:nvSpPr>
          <p:spPr>
            <a:xfrm>
              <a:off x="5667664"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85"/>
            <p:cNvSpPr txBox="1"/>
            <p:nvPr/>
          </p:nvSpPr>
          <p:spPr>
            <a:xfrm>
              <a:off x="5830435"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Packaging</a:t>
              </a:r>
              <a:endParaRPr b="0" i="0" sz="1400" u="none" cap="none" strike="noStrike">
                <a:solidFill>
                  <a:srgbClr val="000000"/>
                </a:solidFill>
                <a:latin typeface="Arial"/>
                <a:ea typeface="Arial"/>
                <a:cs typeface="Arial"/>
                <a:sym typeface="Arial"/>
              </a:endParaRPr>
            </a:p>
          </p:txBody>
        </p:sp>
        <p:sp>
          <p:nvSpPr>
            <p:cNvPr id="1073" name="Google Shape;1073;p85"/>
            <p:cNvSpPr/>
            <p:nvPr/>
          </p:nvSpPr>
          <p:spPr>
            <a:xfrm rot="2700000">
              <a:off x="4362292"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85"/>
            <p:cNvSpPr/>
            <p:nvPr/>
          </p:nvSpPr>
          <p:spPr>
            <a:xfrm>
              <a:off x="4403619"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85"/>
            <p:cNvSpPr txBox="1"/>
            <p:nvPr/>
          </p:nvSpPr>
          <p:spPr>
            <a:xfrm>
              <a:off x="4566390"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Verify</a:t>
              </a:r>
              <a:endParaRPr b="0" i="0" sz="1400" u="none" cap="none" strike="noStrike">
                <a:solidFill>
                  <a:srgbClr val="000000"/>
                </a:solidFill>
                <a:latin typeface="Arial"/>
                <a:ea typeface="Arial"/>
                <a:cs typeface="Arial"/>
                <a:sym typeface="Arial"/>
              </a:endParaRPr>
            </a:p>
          </p:txBody>
        </p:sp>
        <p:sp>
          <p:nvSpPr>
            <p:cNvPr id="1076" name="Google Shape;1076;p85"/>
            <p:cNvSpPr/>
            <p:nvPr/>
          </p:nvSpPr>
          <p:spPr>
            <a:xfrm rot="2700000">
              <a:off x="3098247"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85"/>
            <p:cNvSpPr/>
            <p:nvPr/>
          </p:nvSpPr>
          <p:spPr>
            <a:xfrm>
              <a:off x="3139574"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85"/>
            <p:cNvSpPr txBox="1"/>
            <p:nvPr/>
          </p:nvSpPr>
          <p:spPr>
            <a:xfrm>
              <a:off x="3302344"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Create</a:t>
              </a:r>
              <a:endParaRPr b="0" i="0" sz="1400" u="none" cap="none" strike="noStrike">
                <a:solidFill>
                  <a:srgbClr val="000000"/>
                </a:solidFill>
                <a:latin typeface="Arial"/>
                <a:ea typeface="Arial"/>
                <a:cs typeface="Arial"/>
                <a:sym typeface="Arial"/>
              </a:endParaRPr>
            </a:p>
          </p:txBody>
        </p:sp>
        <p:sp>
          <p:nvSpPr>
            <p:cNvPr id="1079" name="Google Shape;1079;p85"/>
            <p:cNvSpPr/>
            <p:nvPr/>
          </p:nvSpPr>
          <p:spPr>
            <a:xfrm rot="2700000">
              <a:off x="1834202" y="281376"/>
              <a:ext cx="1223076" cy="1223076"/>
            </a:xfrm>
            <a:prstGeom prst="teardrop">
              <a:avLst>
                <a:gd fmla="val 100000" name="adj"/>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85"/>
            <p:cNvSpPr/>
            <p:nvPr/>
          </p:nvSpPr>
          <p:spPr>
            <a:xfrm>
              <a:off x="1875529" y="322125"/>
              <a:ext cx="1141452" cy="1141795"/>
            </a:xfrm>
            <a:prstGeom prst="ellipse">
              <a:avLst/>
            </a:prstGeom>
            <a:solidFill>
              <a:schemeClr val="lt1">
                <a:alpha val="89411"/>
              </a:schemeClr>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85"/>
            <p:cNvSpPr txBox="1"/>
            <p:nvPr/>
          </p:nvSpPr>
          <p:spPr>
            <a:xfrm>
              <a:off x="2038299" y="485269"/>
              <a:ext cx="815911" cy="815506"/>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chemeClr val="dk1"/>
                </a:buClr>
                <a:buSzPts val="1500"/>
                <a:buFont typeface="Calibri"/>
                <a:buNone/>
              </a:pPr>
              <a:r>
                <a:rPr b="0" i="0" lang="en-US" sz="1500" u="none" cap="none" strike="noStrike">
                  <a:solidFill>
                    <a:schemeClr val="dk1"/>
                  </a:solidFill>
                  <a:latin typeface="Calibri"/>
                  <a:ea typeface="Calibri"/>
                  <a:cs typeface="Calibri"/>
                  <a:sym typeface="Calibri"/>
                </a:rPr>
                <a:t>Plan</a:t>
              </a:r>
              <a:endParaRPr b="0" i="0" sz="1400" u="none" cap="none" strike="noStrike">
                <a:solidFill>
                  <a:srgbClr val="000000"/>
                </a:solidFill>
                <a:latin typeface="Arial"/>
                <a:ea typeface="Arial"/>
                <a:cs typeface="Arial"/>
                <a:sym typeface="Arial"/>
              </a:endParaRPr>
            </a:p>
          </p:txBody>
        </p:sp>
        <p:sp>
          <p:nvSpPr>
            <p:cNvPr id="1082" name="Google Shape;1082;p85"/>
            <p:cNvSpPr/>
            <p:nvPr/>
          </p:nvSpPr>
          <p:spPr>
            <a:xfrm>
              <a:off x="1875529" y="1527245"/>
              <a:ext cx="1141452" cy="670608"/>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85"/>
            <p:cNvSpPr txBox="1"/>
            <p:nvPr/>
          </p:nvSpPr>
          <p:spPr>
            <a:xfrm>
              <a:off x="1875529" y="1527245"/>
              <a:ext cx="1141452" cy="670608"/>
            </a:xfrm>
            <a:prstGeom prst="rect">
              <a:avLst/>
            </a:prstGeom>
            <a:noFill/>
            <a:ln>
              <a:noFill/>
            </a:ln>
          </p:spPr>
          <p:txBody>
            <a:bodyPr anchorCtr="0" anchor="t" bIns="57150" lIns="57150" spcFirstLastPara="1" rIns="57150" wrap="square" tIns="57150">
              <a:noAutofit/>
            </a:bodyPr>
            <a:lstStyle/>
            <a:p>
              <a:pPr indent="-38100" lvl="1" marL="114300" marR="0" rtl="0" algn="l">
                <a:lnSpc>
                  <a:spcPct val="90000"/>
                </a:lnSpc>
                <a:spcBef>
                  <a:spcPts val="0"/>
                </a:spcBef>
                <a:spcAft>
                  <a:spcPts val="0"/>
                </a:spcAft>
                <a:buClr>
                  <a:schemeClr val="dk1"/>
                </a:buClr>
                <a:buSzPts val="1200"/>
                <a:buFont typeface="Calibri"/>
                <a:buNone/>
              </a:pPr>
              <a:r>
                <a:t/>
              </a:r>
              <a:endParaRPr b="0" i="0" sz="1200" u="none" cap="none" strike="noStrike">
                <a:solidFill>
                  <a:schemeClr val="dk1"/>
                </a:solidFill>
                <a:latin typeface="Calibri"/>
                <a:ea typeface="Calibri"/>
                <a:cs typeface="Calibri"/>
                <a:sym typeface="Calibri"/>
              </a:endParaRPr>
            </a:p>
          </p:txBody>
        </p:sp>
      </p:grpSp>
      <p:sp>
        <p:nvSpPr>
          <p:cNvPr id="1084" name="Google Shape;1084;p85"/>
          <p:cNvSpPr txBox="1"/>
          <p:nvPr/>
        </p:nvSpPr>
        <p:spPr>
          <a:xfrm>
            <a:off x="4322295" y="5987019"/>
            <a:ext cx="3682498"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alibri"/>
                <a:ea typeface="Calibri"/>
                <a:cs typeface="Calibri"/>
                <a:sym typeface="Calibri"/>
              </a:rPr>
              <a:t>Stags of DevOps Toolchain </a:t>
            </a:r>
            <a:endParaRPr b="0" i="0" sz="1400" u="none" cap="none" strike="noStrike">
              <a:solidFill>
                <a:srgbClr val="000000"/>
              </a:solidFill>
              <a:latin typeface="Arial"/>
              <a:ea typeface="Arial"/>
              <a:cs typeface="Arial"/>
              <a:sym typeface="Arial"/>
            </a:endParaRPr>
          </a:p>
        </p:txBody>
      </p:sp>
      <p:sp>
        <p:nvSpPr>
          <p:cNvPr id="1085" name="Google Shape;1085;p85"/>
          <p:cNvSpPr/>
          <p:nvPr/>
        </p:nvSpPr>
        <p:spPr>
          <a:xfrm>
            <a:off x="1065212" y="4495800"/>
            <a:ext cx="10514172" cy="1860551"/>
          </a:xfrm>
          <a:prstGeom prst="rect">
            <a:avLst/>
          </a:prstGeom>
          <a:no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 name="Shape 1089"/>
        <p:cNvGrpSpPr/>
        <p:nvPr/>
      </p:nvGrpSpPr>
      <p:grpSpPr>
        <a:xfrm>
          <a:off x="0" y="0"/>
          <a:ext cx="0" cy="0"/>
          <a:chOff x="0" y="0"/>
          <a:chExt cx="0" cy="0"/>
        </a:xfrm>
      </p:grpSpPr>
      <p:sp>
        <p:nvSpPr>
          <p:cNvPr id="1090" name="Google Shape;1090;p8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Toolchain </a:t>
            </a:r>
            <a:endParaRPr/>
          </a:p>
        </p:txBody>
      </p:sp>
      <p:sp>
        <p:nvSpPr>
          <p:cNvPr id="1091" name="Google Shape;1091;p86"/>
          <p:cNvSpPr txBox="1"/>
          <p:nvPr>
            <p:ph idx="1" type="body"/>
          </p:nvPr>
        </p:nvSpPr>
        <p:spPr>
          <a:xfrm>
            <a:off x="609441" y="1600200"/>
            <a:ext cx="10969943" cy="5121276"/>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just">
              <a:lnSpc>
                <a:spcPct val="100000"/>
              </a:lnSpc>
              <a:spcBef>
                <a:spcPts val="0"/>
              </a:spcBef>
              <a:spcAft>
                <a:spcPts val="0"/>
              </a:spcAft>
              <a:buClr>
                <a:schemeClr val="dk1"/>
              </a:buClr>
              <a:buSzPct val="100000"/>
              <a:buChar char="•"/>
            </a:pPr>
            <a:r>
              <a:rPr lang="en-US"/>
              <a:t>DevOps toolchain is used to implement CI/CD pipeline effectively. </a:t>
            </a:r>
            <a:endParaRPr/>
          </a:p>
          <a:p>
            <a:pPr indent="-342900" lvl="0" marL="342900" rtl="0" algn="just">
              <a:lnSpc>
                <a:spcPct val="100000"/>
              </a:lnSpc>
              <a:spcBef>
                <a:spcPts val="448"/>
              </a:spcBef>
              <a:spcAft>
                <a:spcPts val="0"/>
              </a:spcAft>
              <a:buClr>
                <a:schemeClr val="dk1"/>
              </a:buClr>
              <a:buSzPct val="100000"/>
              <a:buChar char="•"/>
            </a:pPr>
            <a:r>
              <a:rPr lang="en-US"/>
              <a:t>As DevOps is a set of practices that emphasizes the collaboration and communication of both software developers and other information technology (IT) professionals, while automating the process of software delivery and infrastructure changes, its implementation can include the definition of the series of tools used at various stages of the lifecycle;</a:t>
            </a:r>
            <a:endParaRPr/>
          </a:p>
          <a:p>
            <a:pPr indent="-342900" lvl="0" marL="342900" rtl="0" algn="just">
              <a:lnSpc>
                <a:spcPct val="100000"/>
              </a:lnSpc>
              <a:spcBef>
                <a:spcPts val="448"/>
              </a:spcBef>
              <a:spcAft>
                <a:spcPts val="0"/>
              </a:spcAft>
              <a:buClr>
                <a:schemeClr val="dk1"/>
              </a:buClr>
              <a:buSzPct val="100000"/>
              <a:buChar char="•"/>
            </a:pPr>
            <a:r>
              <a:rPr lang="en-US"/>
              <a:t>Because DevOps is a cultural shift and collaboration between development and operations, there is no one product that can be considered a single DevOps tool.</a:t>
            </a:r>
            <a:endParaRPr/>
          </a:p>
          <a:p>
            <a:pPr indent="-342900" lvl="0" marL="342900" rtl="0" algn="just">
              <a:lnSpc>
                <a:spcPct val="100000"/>
              </a:lnSpc>
              <a:spcBef>
                <a:spcPts val="448"/>
              </a:spcBef>
              <a:spcAft>
                <a:spcPts val="0"/>
              </a:spcAft>
              <a:buClr>
                <a:schemeClr val="dk1"/>
              </a:buClr>
              <a:buSzPct val="100000"/>
              <a:buChar char="•"/>
            </a:pPr>
            <a:r>
              <a:rPr lang="en-US"/>
              <a:t> Instead a collection of tools, potentially from a variety of vendors, are used in one or more stages of the lifecycle.</a:t>
            </a:r>
            <a:endParaRPr/>
          </a:p>
          <a:p>
            <a:pPr indent="-342900" lvl="0" marL="342900" rtl="0" algn="just">
              <a:lnSpc>
                <a:spcPct val="100000"/>
              </a:lnSpc>
              <a:spcBef>
                <a:spcPts val="448"/>
              </a:spcBef>
              <a:spcAft>
                <a:spcPts val="0"/>
              </a:spcAft>
              <a:buClr>
                <a:schemeClr val="dk1"/>
              </a:buClr>
              <a:buSzPct val="100000"/>
              <a:buChar char="•"/>
            </a:pPr>
            <a:r>
              <a:rPr lang="en-US"/>
              <a:t>Generally, the DevOps toolchain encompasses four categories:</a:t>
            </a:r>
            <a:endParaRPr/>
          </a:p>
          <a:p>
            <a:pPr indent="-285750" lvl="1" marL="742950" rtl="0" algn="just">
              <a:lnSpc>
                <a:spcPct val="100000"/>
              </a:lnSpc>
              <a:spcBef>
                <a:spcPts val="392"/>
              </a:spcBef>
              <a:spcAft>
                <a:spcPts val="0"/>
              </a:spcAft>
              <a:buClr>
                <a:schemeClr val="dk1"/>
              </a:buClr>
              <a:buSzPct val="100000"/>
              <a:buChar char="–"/>
            </a:pPr>
            <a:r>
              <a:rPr lang="en-US"/>
              <a:t>Build automation and source code management, such as Git and GitHub, Bitbucket or similar cloud services;</a:t>
            </a:r>
            <a:endParaRPr/>
          </a:p>
          <a:p>
            <a:pPr indent="-285750" lvl="1" marL="742950" rtl="0" algn="just">
              <a:lnSpc>
                <a:spcPct val="100000"/>
              </a:lnSpc>
              <a:spcBef>
                <a:spcPts val="392"/>
              </a:spcBef>
              <a:spcAft>
                <a:spcPts val="0"/>
              </a:spcAft>
              <a:buClr>
                <a:schemeClr val="dk1"/>
              </a:buClr>
              <a:buSzPct val="100000"/>
              <a:buChar char="–"/>
            </a:pPr>
            <a:r>
              <a:rPr lang="en-US"/>
              <a:t>Continuous integration software, such as Jenkins or Travis CI;</a:t>
            </a:r>
            <a:endParaRPr/>
          </a:p>
          <a:p>
            <a:pPr indent="-285750" lvl="1" marL="742950" rtl="0" algn="just">
              <a:lnSpc>
                <a:spcPct val="100000"/>
              </a:lnSpc>
              <a:spcBef>
                <a:spcPts val="392"/>
              </a:spcBef>
              <a:spcAft>
                <a:spcPts val="0"/>
              </a:spcAft>
              <a:buClr>
                <a:schemeClr val="dk1"/>
              </a:buClr>
              <a:buSzPct val="100000"/>
              <a:buChar char="–"/>
            </a:pPr>
            <a:r>
              <a:rPr lang="en-US"/>
              <a:t>Application deployment and configuration management tools, including Ansible, Chef and Puppet; and</a:t>
            </a:r>
            <a:endParaRPr/>
          </a:p>
          <a:p>
            <a:pPr indent="-285750" lvl="1" marL="742950" rtl="0" algn="just">
              <a:lnSpc>
                <a:spcPct val="100000"/>
              </a:lnSpc>
              <a:spcBef>
                <a:spcPts val="392"/>
              </a:spcBef>
              <a:spcAft>
                <a:spcPts val="0"/>
              </a:spcAft>
              <a:buClr>
                <a:schemeClr val="dk1"/>
              </a:buClr>
              <a:buSzPct val="100000"/>
              <a:buChar char="–"/>
            </a:pPr>
            <a:r>
              <a:rPr lang="en-US"/>
              <a:t>Infrastructure deployment software, such as HashiCorp Terraform or Amazon Web Services (AWS) CloudFormation.</a:t>
            </a:r>
            <a:endParaRPr/>
          </a:p>
        </p:txBody>
      </p:sp>
      <p:sp>
        <p:nvSpPr>
          <p:cNvPr id="1092" name="Google Shape;1092;p8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093" name="Google Shape;1093;p8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094" name="Google Shape;1094;p8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sp>
        <p:nvSpPr>
          <p:cNvPr id="1099" name="Google Shape;1099;p87"/>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Toolchain </a:t>
            </a:r>
            <a:endParaRPr/>
          </a:p>
        </p:txBody>
      </p:sp>
      <p:sp>
        <p:nvSpPr>
          <p:cNvPr id="1100" name="Google Shape;1100;p87"/>
          <p:cNvSpPr txBox="1"/>
          <p:nvPr>
            <p:ph idx="1" type="body"/>
          </p:nvPr>
        </p:nvSpPr>
        <p:spPr>
          <a:xfrm>
            <a:off x="609441" y="1600200"/>
            <a:ext cx="10969943" cy="609600"/>
          </a:xfrm>
          <a:prstGeom prst="rect">
            <a:avLst/>
          </a:prstGeom>
          <a:noFill/>
          <a:ln>
            <a:noFill/>
          </a:ln>
        </p:spPr>
        <p:txBody>
          <a:bodyPr anchorCtr="0" anchor="t" bIns="45700" lIns="91425" spcFirstLastPara="1" rIns="91425" wrap="square" tIns="45700">
            <a:normAutofit fontScale="85000" lnSpcReduction="10000"/>
          </a:bodyPr>
          <a:lstStyle/>
          <a:p>
            <a:pPr indent="-342900" lvl="0" marL="342900" rtl="0" algn="just">
              <a:lnSpc>
                <a:spcPct val="100000"/>
              </a:lnSpc>
              <a:spcBef>
                <a:spcPts val="0"/>
              </a:spcBef>
              <a:spcAft>
                <a:spcPts val="0"/>
              </a:spcAft>
              <a:buClr>
                <a:schemeClr val="dk1"/>
              </a:buClr>
              <a:buSzPct val="100000"/>
              <a:buChar char="•"/>
            </a:pPr>
            <a:r>
              <a:rPr lang="en-US"/>
              <a:t>There are various  DevOps toolchain options to  refine IT automation</a:t>
            </a:r>
            <a:endParaRPr/>
          </a:p>
          <a:p>
            <a:pPr indent="-170180" lvl="0" marL="342900" rtl="0" algn="just">
              <a:lnSpc>
                <a:spcPct val="100000"/>
              </a:lnSpc>
              <a:spcBef>
                <a:spcPts val="544"/>
              </a:spcBef>
              <a:spcAft>
                <a:spcPts val="0"/>
              </a:spcAft>
              <a:buClr>
                <a:schemeClr val="dk1"/>
              </a:buClr>
              <a:buSzPct val="100000"/>
              <a:buNone/>
            </a:pPr>
            <a:r>
              <a:t/>
            </a:r>
            <a:endParaRPr/>
          </a:p>
          <a:p>
            <a:pPr indent="-170180" lvl="0" marL="342900" rtl="0" algn="just">
              <a:lnSpc>
                <a:spcPct val="100000"/>
              </a:lnSpc>
              <a:spcBef>
                <a:spcPts val="544"/>
              </a:spcBef>
              <a:spcAft>
                <a:spcPts val="0"/>
              </a:spcAft>
              <a:buClr>
                <a:schemeClr val="dk1"/>
              </a:buClr>
              <a:buSzPct val="100000"/>
              <a:buNone/>
            </a:pPr>
            <a:r>
              <a:t/>
            </a:r>
            <a:endParaRPr/>
          </a:p>
          <a:p>
            <a:pPr indent="-170180" lvl="0" marL="342900" rtl="0" algn="just">
              <a:lnSpc>
                <a:spcPct val="100000"/>
              </a:lnSpc>
              <a:spcBef>
                <a:spcPts val="544"/>
              </a:spcBef>
              <a:spcAft>
                <a:spcPts val="0"/>
              </a:spcAft>
              <a:buClr>
                <a:schemeClr val="dk1"/>
              </a:buClr>
              <a:buSzPct val="100000"/>
              <a:buNone/>
            </a:pPr>
            <a:r>
              <a:t/>
            </a:r>
            <a:endParaRPr/>
          </a:p>
          <a:p>
            <a:pPr indent="-170180" lvl="0" marL="342900" rtl="0" algn="just">
              <a:lnSpc>
                <a:spcPct val="100000"/>
              </a:lnSpc>
              <a:spcBef>
                <a:spcPts val="544"/>
              </a:spcBef>
              <a:spcAft>
                <a:spcPts val="0"/>
              </a:spcAft>
              <a:buClr>
                <a:schemeClr val="dk1"/>
              </a:buClr>
              <a:buSzPct val="100000"/>
              <a:buNone/>
            </a:pPr>
            <a:r>
              <a:t/>
            </a:r>
            <a:endParaRPr/>
          </a:p>
        </p:txBody>
      </p:sp>
      <p:sp>
        <p:nvSpPr>
          <p:cNvPr id="1101" name="Google Shape;1101;p8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02" name="Google Shape;1102;p8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03" name="Google Shape;1103;p8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1104" name="Google Shape;1104;p87"/>
          <p:cNvGrpSpPr/>
          <p:nvPr/>
        </p:nvGrpSpPr>
        <p:grpSpPr>
          <a:xfrm>
            <a:off x="1065261" y="2311669"/>
            <a:ext cx="9982102" cy="3942810"/>
            <a:chOff x="48" y="101870"/>
            <a:chExt cx="9982102" cy="3942810"/>
          </a:xfrm>
        </p:grpSpPr>
        <p:sp>
          <p:nvSpPr>
            <p:cNvPr id="1105" name="Google Shape;1105;p87"/>
            <p:cNvSpPr/>
            <p:nvPr/>
          </p:nvSpPr>
          <p:spPr>
            <a:xfrm>
              <a:off x="48" y="101870"/>
              <a:ext cx="4664533" cy="489600"/>
            </a:xfrm>
            <a:prstGeom prst="rect">
              <a:avLst/>
            </a:prstGeom>
            <a:solidFill>
              <a:schemeClr val="accen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87"/>
            <p:cNvSpPr txBox="1"/>
            <p:nvPr/>
          </p:nvSpPr>
          <p:spPr>
            <a:xfrm>
              <a:off x="48" y="101870"/>
              <a:ext cx="4664533" cy="489600"/>
            </a:xfrm>
            <a:prstGeom prst="rect">
              <a:avLst/>
            </a:prstGeom>
            <a:noFill/>
            <a:ln>
              <a:noFill/>
            </a:ln>
          </p:spPr>
          <p:txBody>
            <a:bodyPr anchorCtr="0" anchor="ctr" bIns="69075" lIns="120900" spcFirstLastPara="1" rIns="120900" wrap="square" tIns="69075">
              <a:noAutofit/>
            </a:bodyPr>
            <a:lstStyle/>
            <a:p>
              <a:pPr indent="0" lvl="0" marL="0" marR="0" rtl="0" algn="ctr">
                <a:lnSpc>
                  <a:spcPct val="90000"/>
                </a:lnSpc>
                <a:spcBef>
                  <a:spcPts val="0"/>
                </a:spcBef>
                <a:spcAft>
                  <a:spcPts val="0"/>
                </a:spcAft>
                <a:buClr>
                  <a:schemeClr val="lt1"/>
                </a:buClr>
                <a:buSzPts val="1700"/>
                <a:buFont typeface="Calibri"/>
                <a:buNone/>
              </a:pPr>
              <a:r>
                <a:rPr b="0" i="0" lang="en-US" sz="1700" u="none" cap="none" strike="noStrike">
                  <a:solidFill>
                    <a:schemeClr val="lt1"/>
                  </a:solidFill>
                  <a:latin typeface="Calibri"/>
                  <a:ea typeface="Calibri"/>
                  <a:cs typeface="Calibri"/>
                  <a:sym typeface="Calibri"/>
                </a:rPr>
                <a:t>All-in-one DevOps toolchain</a:t>
              </a:r>
              <a:endParaRPr b="0" i="0" sz="1400" u="none" cap="none" strike="noStrike">
                <a:solidFill>
                  <a:srgbClr val="000000"/>
                </a:solidFill>
                <a:latin typeface="Arial"/>
                <a:ea typeface="Arial"/>
                <a:cs typeface="Arial"/>
                <a:sym typeface="Arial"/>
              </a:endParaRPr>
            </a:p>
          </p:txBody>
        </p:sp>
        <p:sp>
          <p:nvSpPr>
            <p:cNvPr id="1107" name="Google Shape;1107;p87"/>
            <p:cNvSpPr/>
            <p:nvPr/>
          </p:nvSpPr>
          <p:spPr>
            <a:xfrm>
              <a:off x="48" y="591470"/>
              <a:ext cx="4664533" cy="3453210"/>
            </a:xfrm>
            <a:prstGeom prst="rect">
              <a:avLst/>
            </a:prstGeom>
            <a:solidFill>
              <a:srgbClr val="CFD7E7">
                <a:alpha val="89411"/>
              </a:srgbClr>
            </a:solidFill>
            <a:ln cap="flat" cmpd="sng" w="25400">
              <a:solidFill>
                <a:srgbClr val="CFD7E7">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87"/>
            <p:cNvSpPr txBox="1"/>
            <p:nvPr/>
          </p:nvSpPr>
          <p:spPr>
            <a:xfrm>
              <a:off x="48" y="591470"/>
              <a:ext cx="4664533" cy="3453210"/>
            </a:xfrm>
            <a:prstGeom prst="rect">
              <a:avLst/>
            </a:prstGeom>
            <a:noFill/>
            <a:ln>
              <a:noFill/>
            </a:ln>
          </p:spPr>
          <p:txBody>
            <a:bodyPr anchorCtr="0" anchor="t" bIns="136000" lIns="90675" spcFirstLastPara="1" rIns="120900" wrap="square" tIns="90675">
              <a:noAutofit/>
            </a:bodyPr>
            <a:lstStyle/>
            <a:p>
              <a:pPr indent="-171450" lvl="1" marL="171450" marR="0" rtl="0" algn="l">
                <a:lnSpc>
                  <a:spcPct val="90000"/>
                </a:lnSpc>
                <a:spcBef>
                  <a:spcPts val="0"/>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Organizations that most aggressively adopt cloud services are in luck because the large public</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55"/>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Cloud providers offer various services at each stage of the toolchain with APIs, sample code and reference designs detailing how to integrate them. </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55"/>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Cloud providers grew in for rapid application development and deployment.</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55"/>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e.g. Microsoft Azure CI/CD tooling, AWS CodeDeploy Azure Automation Desired State Configuration, Google Cloud Deployment Manager</a:t>
              </a:r>
              <a:endParaRPr b="0" i="0" sz="1700" u="none" cap="none" strike="noStrike">
                <a:solidFill>
                  <a:schemeClr val="dk1"/>
                </a:solidFill>
                <a:latin typeface="Calibri"/>
                <a:ea typeface="Calibri"/>
                <a:cs typeface="Calibri"/>
                <a:sym typeface="Calibri"/>
              </a:endParaRPr>
            </a:p>
          </p:txBody>
        </p:sp>
        <p:sp>
          <p:nvSpPr>
            <p:cNvPr id="1109" name="Google Shape;1109;p87"/>
            <p:cNvSpPr/>
            <p:nvPr/>
          </p:nvSpPr>
          <p:spPr>
            <a:xfrm>
              <a:off x="5317617" y="101870"/>
              <a:ext cx="4664533" cy="489600"/>
            </a:xfrm>
            <a:prstGeom prst="rect">
              <a:avLst/>
            </a:prstGeom>
            <a:solidFill>
              <a:schemeClr val="accent1"/>
            </a:solidFill>
            <a:ln cap="flat" cmpd="sng" w="25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87"/>
            <p:cNvSpPr txBox="1"/>
            <p:nvPr/>
          </p:nvSpPr>
          <p:spPr>
            <a:xfrm>
              <a:off x="5317617" y="101870"/>
              <a:ext cx="4664533" cy="489600"/>
            </a:xfrm>
            <a:prstGeom prst="rect">
              <a:avLst/>
            </a:prstGeom>
            <a:noFill/>
            <a:ln>
              <a:noFill/>
            </a:ln>
          </p:spPr>
          <p:txBody>
            <a:bodyPr anchorCtr="0" anchor="ctr" bIns="69075" lIns="120900" spcFirstLastPara="1" rIns="120900" wrap="square" tIns="69075">
              <a:noAutofit/>
            </a:bodyPr>
            <a:lstStyle/>
            <a:p>
              <a:pPr indent="0" lvl="0" marL="0" marR="0" rtl="0" algn="ctr">
                <a:lnSpc>
                  <a:spcPct val="90000"/>
                </a:lnSpc>
                <a:spcBef>
                  <a:spcPts val="0"/>
                </a:spcBef>
                <a:spcAft>
                  <a:spcPts val="0"/>
                </a:spcAft>
                <a:buClr>
                  <a:schemeClr val="lt1"/>
                </a:buClr>
                <a:buSzPts val="1700"/>
                <a:buFont typeface="Calibri"/>
                <a:buNone/>
              </a:pPr>
              <a:r>
                <a:rPr b="0" i="0" lang="en-US" sz="1700" u="none" cap="none" strike="noStrike">
                  <a:solidFill>
                    <a:schemeClr val="lt1"/>
                  </a:solidFill>
                  <a:latin typeface="Calibri"/>
                  <a:ea typeface="Calibri"/>
                  <a:cs typeface="Calibri"/>
                  <a:sym typeface="Calibri"/>
                </a:rPr>
                <a:t>DIY or buy DevOps toolchain</a:t>
              </a:r>
              <a:endParaRPr b="0" i="0" sz="1400" u="none" cap="none" strike="noStrike">
                <a:solidFill>
                  <a:srgbClr val="000000"/>
                </a:solidFill>
                <a:latin typeface="Arial"/>
                <a:ea typeface="Arial"/>
                <a:cs typeface="Arial"/>
                <a:sym typeface="Arial"/>
              </a:endParaRPr>
            </a:p>
          </p:txBody>
        </p:sp>
        <p:sp>
          <p:nvSpPr>
            <p:cNvPr id="1111" name="Google Shape;1111;p87"/>
            <p:cNvSpPr/>
            <p:nvPr/>
          </p:nvSpPr>
          <p:spPr>
            <a:xfrm>
              <a:off x="5317617" y="591470"/>
              <a:ext cx="4664533" cy="3453210"/>
            </a:xfrm>
            <a:prstGeom prst="rect">
              <a:avLst/>
            </a:prstGeom>
            <a:solidFill>
              <a:srgbClr val="CFD7E7">
                <a:alpha val="89411"/>
              </a:srgbClr>
            </a:solidFill>
            <a:ln cap="flat" cmpd="sng" w="25400">
              <a:solidFill>
                <a:srgbClr val="CFD7E7">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87"/>
            <p:cNvSpPr txBox="1"/>
            <p:nvPr/>
          </p:nvSpPr>
          <p:spPr>
            <a:xfrm>
              <a:off x="5317617" y="591470"/>
              <a:ext cx="4664533" cy="3453210"/>
            </a:xfrm>
            <a:prstGeom prst="rect">
              <a:avLst/>
            </a:prstGeom>
            <a:noFill/>
            <a:ln>
              <a:noFill/>
            </a:ln>
          </p:spPr>
          <p:txBody>
            <a:bodyPr anchorCtr="0" anchor="t" bIns="136000" lIns="90675" spcFirstLastPara="1" rIns="120900" wrap="square" tIns="90675">
              <a:noAutofit/>
            </a:bodyPr>
            <a:lstStyle/>
            <a:p>
              <a:pPr indent="-171450" lvl="1" marL="171450" marR="0" rtl="0" algn="l">
                <a:lnSpc>
                  <a:spcPct val="90000"/>
                </a:lnSpc>
                <a:spcBef>
                  <a:spcPts val="0"/>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Building DevOps toolchains out of local servers and software typically requires more do-it-yourself integration work, particularly with popular open source tools. </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55"/>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Integration details are highly dependent on the tools. </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55"/>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For example, a typical developer chain of Git for source code and build management, Jenkins for CI, and Chef for configuration management and deployment can be stitched together using ready-made modules due to each tool's built-in extensibility and APIs.</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88"/>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18" name="Google Shape;1118;p88"/>
          <p:cNvSpPr txBox="1"/>
          <p:nvPr>
            <p:ph idx="1" type="body"/>
          </p:nvPr>
        </p:nvSpPr>
        <p:spPr>
          <a:xfrm>
            <a:off x="609441" y="1600201"/>
            <a:ext cx="5789771" cy="5562599"/>
          </a:xfrm>
          <a:prstGeom prst="rect">
            <a:avLst/>
          </a:prstGeom>
          <a:noFill/>
          <a:ln>
            <a:noFill/>
          </a:ln>
        </p:spPr>
        <p:txBody>
          <a:bodyPr anchorCtr="0" anchor="t" bIns="45700" lIns="91425" spcFirstLastPara="1" rIns="91425" wrap="square" tIns="45700">
            <a:normAutofit fontScale="40000" lnSpcReduction="20000"/>
          </a:bodyPr>
          <a:lstStyle/>
          <a:p>
            <a:pPr indent="-342900" lvl="0" marL="342900" rtl="0" algn="just">
              <a:lnSpc>
                <a:spcPct val="100000"/>
              </a:lnSpc>
              <a:spcBef>
                <a:spcPts val="0"/>
              </a:spcBef>
              <a:spcAft>
                <a:spcPts val="0"/>
              </a:spcAft>
              <a:buClr>
                <a:schemeClr val="dk1"/>
              </a:buClr>
              <a:buSzPct val="100000"/>
              <a:buChar char="•"/>
            </a:pPr>
            <a:r>
              <a:rPr lang="en-US" sz="5000"/>
              <a:t>DevOps Tool is an application that helps automate the software development process. It mainly focuses on communication and collaboration between product management, software development, and operations professionals. </a:t>
            </a:r>
            <a:endParaRPr/>
          </a:p>
          <a:p>
            <a:pPr indent="-342900" lvl="0" marL="342900" rtl="0" algn="just">
              <a:lnSpc>
                <a:spcPct val="100000"/>
              </a:lnSpc>
              <a:spcBef>
                <a:spcPts val="400"/>
              </a:spcBef>
              <a:spcAft>
                <a:spcPts val="0"/>
              </a:spcAft>
              <a:buClr>
                <a:schemeClr val="dk1"/>
              </a:buClr>
              <a:buSzPct val="100000"/>
              <a:buChar char="•"/>
            </a:pPr>
            <a:r>
              <a:rPr lang="en-US" sz="5000"/>
              <a:t>DevOps tool also enables teams to automate most of the software development processes like build, conflict management, dependency management, deployment, etc. and helps reduce manual efforts.</a:t>
            </a:r>
            <a:endParaRPr/>
          </a:p>
          <a:p>
            <a:pPr indent="-342900" lvl="0" marL="342900" rtl="0" algn="just">
              <a:lnSpc>
                <a:spcPct val="100000"/>
              </a:lnSpc>
              <a:spcBef>
                <a:spcPts val="400"/>
              </a:spcBef>
              <a:spcAft>
                <a:spcPts val="0"/>
              </a:spcAft>
              <a:buClr>
                <a:schemeClr val="dk1"/>
              </a:buClr>
              <a:buSzPct val="100000"/>
              <a:buChar char="•"/>
            </a:pPr>
            <a:r>
              <a:rPr lang="en-US" sz="5000"/>
              <a:t>While DevOps is a culture, the right stack of tools makes it possible to implement DevOps successfully. </a:t>
            </a:r>
            <a:endParaRPr/>
          </a:p>
          <a:p>
            <a:pPr indent="-342900" lvl="0" marL="342900" rtl="0" algn="just">
              <a:lnSpc>
                <a:spcPct val="100000"/>
              </a:lnSpc>
              <a:spcBef>
                <a:spcPts val="400"/>
              </a:spcBef>
              <a:spcAft>
                <a:spcPts val="0"/>
              </a:spcAft>
              <a:buClr>
                <a:schemeClr val="dk1"/>
              </a:buClr>
              <a:buSzPct val="100000"/>
              <a:buChar char="•"/>
            </a:pPr>
            <a:r>
              <a:rPr lang="en-US" sz="5000"/>
              <a:t>DevOps approach emphasis is on the automation of software development processes like build, test, incident detection and response, release, and others to yield a faster time-to-market, high-quality products, and reduced failures and rollbacks of software/software features. </a:t>
            </a:r>
            <a:endParaRPr/>
          </a:p>
          <a:p>
            <a:pPr indent="-261620" lvl="0" marL="342900" rtl="0" algn="l">
              <a:lnSpc>
                <a:spcPct val="100000"/>
              </a:lnSpc>
              <a:spcBef>
                <a:spcPts val="256"/>
              </a:spcBef>
              <a:spcAft>
                <a:spcPts val="0"/>
              </a:spcAft>
              <a:buClr>
                <a:schemeClr val="dk1"/>
              </a:buClr>
              <a:buSzPct val="100000"/>
              <a:buNone/>
            </a:pPr>
            <a:r>
              <a:t/>
            </a:r>
            <a:endParaRPr/>
          </a:p>
          <a:p>
            <a:pPr indent="-261620" lvl="0" marL="342900" rtl="0" algn="l">
              <a:lnSpc>
                <a:spcPct val="100000"/>
              </a:lnSpc>
              <a:spcBef>
                <a:spcPts val="256"/>
              </a:spcBef>
              <a:spcAft>
                <a:spcPts val="0"/>
              </a:spcAft>
              <a:buClr>
                <a:schemeClr val="dk1"/>
              </a:buClr>
              <a:buSzPct val="100000"/>
              <a:buNone/>
            </a:pPr>
            <a:r>
              <a:t/>
            </a:r>
            <a:endParaRPr/>
          </a:p>
        </p:txBody>
      </p:sp>
      <p:sp>
        <p:nvSpPr>
          <p:cNvPr id="1119" name="Google Shape;1119;p88"/>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20" name="Google Shape;1120;p8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21" name="Google Shape;1121;p88"/>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pSp>
        <p:nvGrpSpPr>
          <p:cNvPr id="1122" name="Google Shape;1122;p88"/>
          <p:cNvGrpSpPr/>
          <p:nvPr/>
        </p:nvGrpSpPr>
        <p:grpSpPr>
          <a:xfrm>
            <a:off x="6702976" y="1646471"/>
            <a:ext cx="4572642" cy="4481045"/>
            <a:chOff x="303764" y="46270"/>
            <a:chExt cx="4572642" cy="4481045"/>
          </a:xfrm>
        </p:grpSpPr>
        <p:sp>
          <p:nvSpPr>
            <p:cNvPr id="1123" name="Google Shape;1123;p88"/>
            <p:cNvSpPr/>
            <p:nvPr/>
          </p:nvSpPr>
          <p:spPr>
            <a:xfrm>
              <a:off x="1904047" y="1693530"/>
              <a:ext cx="1372076" cy="1372076"/>
            </a:xfrm>
            <a:prstGeom prst="ellipse">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88"/>
            <p:cNvSpPr txBox="1"/>
            <p:nvPr/>
          </p:nvSpPr>
          <p:spPr>
            <a:xfrm>
              <a:off x="2104983" y="1894466"/>
              <a:ext cx="970204" cy="970204"/>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dk1"/>
                </a:buClr>
                <a:buSzPts val="2100"/>
                <a:buFont typeface="Calibri"/>
                <a:buNone/>
              </a:pPr>
              <a:r>
                <a:rPr b="0" i="0" lang="en-US" sz="2100" u="none" cap="none" strike="noStrike">
                  <a:solidFill>
                    <a:schemeClr val="dk1"/>
                  </a:solidFill>
                  <a:latin typeface="Calibri"/>
                  <a:ea typeface="Calibri"/>
                  <a:cs typeface="Calibri"/>
                  <a:sym typeface="Calibri"/>
                </a:rPr>
                <a:t>DevOps Tools</a:t>
              </a:r>
              <a:endParaRPr b="0" i="0" sz="2100" u="none" cap="none" strike="noStrike">
                <a:solidFill>
                  <a:schemeClr val="dk1"/>
                </a:solidFill>
                <a:latin typeface="Calibri"/>
                <a:ea typeface="Calibri"/>
                <a:cs typeface="Calibri"/>
                <a:sym typeface="Calibri"/>
              </a:endParaRPr>
            </a:p>
          </p:txBody>
        </p:sp>
        <p:sp>
          <p:nvSpPr>
            <p:cNvPr id="1125" name="Google Shape;1125;p88"/>
            <p:cNvSpPr/>
            <p:nvPr/>
          </p:nvSpPr>
          <p:spPr>
            <a:xfrm rot="-5400000">
              <a:off x="2226101" y="1329546"/>
              <a:ext cx="727968"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26" name="Google Shape;1126;p88"/>
            <p:cNvSpPr/>
            <p:nvPr/>
          </p:nvSpPr>
          <p:spPr>
            <a:xfrm>
              <a:off x="2130440" y="46270"/>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88"/>
            <p:cNvSpPr txBox="1"/>
            <p:nvPr/>
          </p:nvSpPr>
          <p:spPr>
            <a:xfrm>
              <a:off x="2175316" y="91146"/>
              <a:ext cx="829538" cy="829538"/>
            </a:xfrm>
            <a:prstGeom prst="rect">
              <a:avLst/>
            </a:prstGeom>
            <a:noFill/>
            <a:ln>
              <a:noFill/>
            </a:ln>
          </p:spPr>
          <p:txBody>
            <a:bodyPr anchorCtr="0" anchor="ctr" bIns="25400" lIns="25400" spcFirstLastPara="1" rIns="25400" wrap="square" tIns="25400">
              <a:noAutofit/>
            </a:bodyPr>
            <a:lstStyle/>
            <a:p>
              <a:pPr indent="0" lvl="0" marL="0" marR="0" rtl="0" algn="ctr">
                <a:lnSpc>
                  <a:spcPct val="90000"/>
                </a:lnSpc>
                <a:spcBef>
                  <a:spcPts val="0"/>
                </a:spcBef>
                <a:spcAft>
                  <a:spcPts val="0"/>
                </a:spcAft>
                <a:buClr>
                  <a:schemeClr val="dk1"/>
                </a:buClr>
                <a:buSzPts val="1000"/>
                <a:buFont typeface="Calibri"/>
                <a:buNone/>
              </a:pPr>
              <a:r>
                <a:rPr b="0" i="0" lang="en-US" sz="1000" u="none" cap="none" strike="noStrike">
                  <a:solidFill>
                    <a:schemeClr val="dk1"/>
                  </a:solidFill>
                  <a:latin typeface="Calibri"/>
                  <a:ea typeface="Calibri"/>
                  <a:cs typeface="Calibri"/>
                  <a:sym typeface="Calibri"/>
                </a:rPr>
                <a:t>Configuration Management</a:t>
              </a:r>
              <a:endParaRPr b="0" i="0" sz="1000" u="none" cap="none" strike="noStrike">
                <a:solidFill>
                  <a:schemeClr val="dk1"/>
                </a:solidFill>
                <a:latin typeface="Calibri"/>
                <a:ea typeface="Calibri"/>
                <a:cs typeface="Calibri"/>
                <a:sym typeface="Calibri"/>
              </a:endParaRPr>
            </a:p>
          </p:txBody>
        </p:sp>
        <p:sp>
          <p:nvSpPr>
            <p:cNvPr id="1128" name="Google Shape;1128;p88"/>
            <p:cNvSpPr/>
            <p:nvPr/>
          </p:nvSpPr>
          <p:spPr>
            <a:xfrm rot="-2314286">
              <a:off x="3231588" y="1705195"/>
              <a:ext cx="408267"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29" name="Google Shape;1129;p88"/>
            <p:cNvSpPr/>
            <p:nvPr/>
          </p:nvSpPr>
          <p:spPr>
            <a:xfrm>
              <a:off x="3595320" y="751719"/>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88"/>
            <p:cNvSpPr txBox="1"/>
            <p:nvPr/>
          </p:nvSpPr>
          <p:spPr>
            <a:xfrm>
              <a:off x="3640196" y="796595"/>
              <a:ext cx="829538" cy="829538"/>
            </a:xfrm>
            <a:prstGeom prst="rect">
              <a:avLst/>
            </a:prstGeom>
            <a:noFill/>
            <a:ln>
              <a:noFill/>
            </a:ln>
          </p:spPr>
          <p:txBody>
            <a:bodyPr anchorCtr="0" anchor="ctr" bIns="27925" lIns="27925" spcFirstLastPara="1" rIns="27925" wrap="square" tIns="27925">
              <a:noAutofit/>
            </a:bodyPr>
            <a:lstStyle/>
            <a:p>
              <a:pPr indent="0" lvl="0" marL="0" marR="0" rtl="0" algn="ctr">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Version Control Management</a:t>
              </a:r>
              <a:endParaRPr b="0" i="0" sz="1400" u="none" cap="none" strike="noStrike">
                <a:solidFill>
                  <a:srgbClr val="000000"/>
                </a:solidFill>
                <a:latin typeface="Arial"/>
                <a:ea typeface="Arial"/>
                <a:cs typeface="Arial"/>
                <a:sym typeface="Arial"/>
              </a:endParaRPr>
            </a:p>
          </p:txBody>
        </p:sp>
        <p:sp>
          <p:nvSpPr>
            <p:cNvPr id="1131" name="Google Shape;1131;p88"/>
            <p:cNvSpPr/>
            <p:nvPr/>
          </p:nvSpPr>
          <p:spPr>
            <a:xfrm rot="771429">
              <a:off x="3267367" y="2613868"/>
              <a:ext cx="698505"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32" name="Google Shape;1132;p88"/>
            <p:cNvSpPr/>
            <p:nvPr/>
          </p:nvSpPr>
          <p:spPr>
            <a:xfrm>
              <a:off x="3957116" y="2336849"/>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88"/>
            <p:cNvSpPr txBox="1"/>
            <p:nvPr/>
          </p:nvSpPr>
          <p:spPr>
            <a:xfrm>
              <a:off x="4001992" y="2381725"/>
              <a:ext cx="829538" cy="829538"/>
            </a:xfrm>
            <a:prstGeom prst="rect">
              <a:avLst/>
            </a:prstGeom>
            <a:noFill/>
            <a:ln>
              <a:noFill/>
            </a:ln>
          </p:spPr>
          <p:txBody>
            <a:bodyPr anchorCtr="0" anchor="ctr" bIns="40625" lIns="40625" spcFirstLastPara="1" rIns="40625" wrap="square" tIns="40625">
              <a:noAutofit/>
            </a:bodyPr>
            <a:lstStyle/>
            <a:p>
              <a:pPr indent="0" lvl="0" marL="0" marR="0" rtl="0" algn="ctr">
                <a:lnSpc>
                  <a:spcPct val="90000"/>
                </a:lnSpc>
                <a:spcBef>
                  <a:spcPts val="0"/>
                </a:spcBef>
                <a:spcAft>
                  <a:spcPts val="0"/>
                </a:spcAft>
                <a:buClr>
                  <a:schemeClr val="dk1"/>
                </a:buClr>
                <a:buSzPts val="1600"/>
                <a:buFont typeface="Calibri"/>
                <a:buNone/>
              </a:pPr>
              <a:r>
                <a:rPr b="0" i="0" lang="en-US" sz="1600" u="none" cap="none" strike="noStrike">
                  <a:solidFill>
                    <a:schemeClr val="dk1"/>
                  </a:solidFill>
                  <a:latin typeface="Calibri"/>
                  <a:ea typeface="Calibri"/>
                  <a:cs typeface="Calibri"/>
                  <a:sym typeface="Calibri"/>
                </a:rPr>
                <a:t>Code Review</a:t>
              </a:r>
              <a:endParaRPr b="0" i="0" sz="1400" u="none" cap="none" strike="noStrike">
                <a:solidFill>
                  <a:srgbClr val="000000"/>
                </a:solidFill>
                <a:latin typeface="Arial"/>
                <a:ea typeface="Arial"/>
                <a:cs typeface="Arial"/>
                <a:sym typeface="Arial"/>
              </a:endParaRPr>
            </a:p>
          </p:txBody>
        </p:sp>
        <p:sp>
          <p:nvSpPr>
            <p:cNvPr id="1134" name="Google Shape;1134;p88"/>
            <p:cNvSpPr/>
            <p:nvPr/>
          </p:nvSpPr>
          <p:spPr>
            <a:xfrm rot="3857143">
              <a:off x="2750052" y="3336815"/>
              <a:ext cx="602039"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35" name="Google Shape;1135;p88"/>
            <p:cNvSpPr/>
            <p:nvPr/>
          </p:nvSpPr>
          <p:spPr>
            <a:xfrm>
              <a:off x="2943387" y="3608025"/>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88"/>
            <p:cNvSpPr txBox="1"/>
            <p:nvPr/>
          </p:nvSpPr>
          <p:spPr>
            <a:xfrm>
              <a:off x="2988263" y="3652901"/>
              <a:ext cx="829538" cy="829538"/>
            </a:xfrm>
            <a:prstGeom prst="rect">
              <a:avLst/>
            </a:prstGeom>
            <a:noFill/>
            <a:ln>
              <a:noFill/>
            </a:ln>
          </p:spPr>
          <p:txBody>
            <a:bodyPr anchorCtr="0" anchor="ctr" bIns="30475" lIns="30475" spcFirstLastPara="1" rIns="30475" wrap="square" tIns="30475">
              <a:noAutofit/>
            </a:bodyPr>
            <a:lstStyle/>
            <a:p>
              <a:pPr indent="0" lvl="0" marL="0" marR="0" rtl="0" algn="ctr">
                <a:lnSpc>
                  <a:spcPct val="90000"/>
                </a:lnSpc>
                <a:spcBef>
                  <a:spcPts val="0"/>
                </a:spcBef>
                <a:spcAft>
                  <a:spcPts val="0"/>
                </a:spcAft>
                <a:buClr>
                  <a:schemeClr val="dk1"/>
                </a:buClr>
                <a:buSzPts val="1200"/>
                <a:buFont typeface="Calibri"/>
                <a:buNone/>
              </a:pPr>
              <a:r>
                <a:rPr b="0" i="0" lang="en-US" sz="1200" u="none" cap="none" strike="noStrike">
                  <a:solidFill>
                    <a:schemeClr val="dk1"/>
                  </a:solidFill>
                  <a:latin typeface="Calibri"/>
                  <a:ea typeface="Calibri"/>
                  <a:cs typeface="Calibri"/>
                  <a:sym typeface="Calibri"/>
                </a:rPr>
                <a:t>Continuous Integration</a:t>
              </a:r>
              <a:endParaRPr b="0" i="0" sz="1400" u="none" cap="none" strike="noStrike">
                <a:solidFill>
                  <a:srgbClr val="000000"/>
                </a:solidFill>
                <a:latin typeface="Arial"/>
                <a:ea typeface="Arial"/>
                <a:cs typeface="Arial"/>
                <a:sym typeface="Arial"/>
              </a:endParaRPr>
            </a:p>
          </p:txBody>
        </p:sp>
        <p:sp>
          <p:nvSpPr>
            <p:cNvPr id="1137" name="Google Shape;1137;p88"/>
            <p:cNvSpPr/>
            <p:nvPr/>
          </p:nvSpPr>
          <p:spPr>
            <a:xfrm rot="6942857">
              <a:off x="1828080" y="3336815"/>
              <a:ext cx="602039"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38" name="Google Shape;1138;p88"/>
            <p:cNvSpPr/>
            <p:nvPr/>
          </p:nvSpPr>
          <p:spPr>
            <a:xfrm>
              <a:off x="1317493" y="3608025"/>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88"/>
            <p:cNvSpPr txBox="1"/>
            <p:nvPr/>
          </p:nvSpPr>
          <p:spPr>
            <a:xfrm>
              <a:off x="1362369" y="3652901"/>
              <a:ext cx="829538" cy="829538"/>
            </a:xfrm>
            <a:prstGeom prst="rect">
              <a:avLst/>
            </a:prstGeom>
            <a:noFill/>
            <a:ln>
              <a:noFill/>
            </a:ln>
          </p:spPr>
          <p:txBody>
            <a:bodyPr anchorCtr="0" anchor="ctr" bIns="30475" lIns="30475" spcFirstLastPara="1" rIns="30475" wrap="square" tIns="30475">
              <a:noAutofit/>
            </a:bodyPr>
            <a:lstStyle/>
            <a:p>
              <a:pPr indent="0" lvl="0" marL="0" marR="0" rtl="0" algn="ctr">
                <a:lnSpc>
                  <a:spcPct val="90000"/>
                </a:lnSpc>
                <a:spcBef>
                  <a:spcPts val="0"/>
                </a:spcBef>
                <a:spcAft>
                  <a:spcPts val="0"/>
                </a:spcAft>
                <a:buClr>
                  <a:schemeClr val="dk1"/>
                </a:buClr>
                <a:buSzPts val="1200"/>
                <a:buFont typeface="Calibri"/>
                <a:buNone/>
              </a:pPr>
              <a:r>
                <a:rPr b="0" i="0" lang="en-US" sz="1200" u="none" cap="none" strike="noStrike">
                  <a:solidFill>
                    <a:schemeClr val="dk1"/>
                  </a:solidFill>
                  <a:latin typeface="Calibri"/>
                  <a:ea typeface="Calibri"/>
                  <a:cs typeface="Calibri"/>
                  <a:sym typeface="Calibri"/>
                </a:rPr>
                <a:t>Continuous Delivery</a:t>
              </a:r>
              <a:endParaRPr b="0" i="0" sz="1400" u="none" cap="none" strike="noStrike">
                <a:solidFill>
                  <a:srgbClr val="000000"/>
                </a:solidFill>
                <a:latin typeface="Arial"/>
                <a:ea typeface="Arial"/>
                <a:cs typeface="Arial"/>
                <a:sym typeface="Arial"/>
              </a:endParaRPr>
            </a:p>
          </p:txBody>
        </p:sp>
        <p:sp>
          <p:nvSpPr>
            <p:cNvPr id="1140" name="Google Shape;1140;p88"/>
            <p:cNvSpPr/>
            <p:nvPr/>
          </p:nvSpPr>
          <p:spPr>
            <a:xfrm rot="10028571">
              <a:off x="1214299" y="2613868"/>
              <a:ext cx="698505"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41" name="Google Shape;1141;p88"/>
            <p:cNvSpPr/>
            <p:nvPr/>
          </p:nvSpPr>
          <p:spPr>
            <a:xfrm>
              <a:off x="303764" y="2336849"/>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88"/>
            <p:cNvSpPr txBox="1"/>
            <p:nvPr/>
          </p:nvSpPr>
          <p:spPr>
            <a:xfrm>
              <a:off x="348640" y="2381725"/>
              <a:ext cx="829538" cy="829538"/>
            </a:xfrm>
            <a:prstGeom prst="rect">
              <a:avLst/>
            </a:prstGeom>
            <a:noFill/>
            <a:ln>
              <a:noFill/>
            </a:ln>
          </p:spPr>
          <p:txBody>
            <a:bodyPr anchorCtr="0" anchor="ctr" bIns="33000" lIns="33000" spcFirstLastPara="1" rIns="33000" wrap="square" tIns="33000">
              <a:noAutofit/>
            </a:bodyPr>
            <a:lstStyle/>
            <a:p>
              <a:pPr indent="0" lvl="0" marL="0" marR="0" rtl="0" algn="ctr">
                <a:lnSpc>
                  <a:spcPct val="90000"/>
                </a:lnSpc>
                <a:spcBef>
                  <a:spcPts val="0"/>
                </a:spcBef>
                <a:spcAft>
                  <a:spcPts val="0"/>
                </a:spcAft>
                <a:buClr>
                  <a:schemeClr val="dk1"/>
                </a:buClr>
                <a:buSzPts val="1300"/>
                <a:buFont typeface="Calibri"/>
                <a:buNone/>
              </a:pPr>
              <a:r>
                <a:rPr b="0" i="0" lang="en-US" sz="1300" u="none" cap="none" strike="noStrike">
                  <a:solidFill>
                    <a:schemeClr val="dk1"/>
                  </a:solidFill>
                  <a:latin typeface="Calibri"/>
                  <a:ea typeface="Calibri"/>
                  <a:cs typeface="Calibri"/>
                  <a:sym typeface="Calibri"/>
                </a:rPr>
                <a:t>Monitoring and Logging</a:t>
              </a:r>
              <a:endParaRPr b="0" i="0" sz="1400" u="none" cap="none" strike="noStrike">
                <a:solidFill>
                  <a:srgbClr val="000000"/>
                </a:solidFill>
                <a:latin typeface="Arial"/>
                <a:ea typeface="Arial"/>
                <a:cs typeface="Arial"/>
                <a:sym typeface="Arial"/>
              </a:endParaRPr>
            </a:p>
          </p:txBody>
        </p:sp>
        <p:sp>
          <p:nvSpPr>
            <p:cNvPr id="1143" name="Google Shape;1143;p88"/>
            <p:cNvSpPr/>
            <p:nvPr/>
          </p:nvSpPr>
          <p:spPr>
            <a:xfrm rot="-8485714">
              <a:off x="1540315" y="1705195"/>
              <a:ext cx="408267" cy="0"/>
            </a:xfrm>
            <a:custGeom>
              <a:rect b="b" l="l" r="r" t="t"/>
              <a:pathLst>
                <a:path extrusionOk="0" h="120000" w="120000">
                  <a:moveTo>
                    <a:pt x="0" y="0"/>
                  </a:moveTo>
                  <a:lnTo>
                    <a:pt x="120000" y="0"/>
                  </a:lnTo>
                </a:path>
              </a:pathLst>
            </a:custGeom>
            <a:noFill/>
            <a:ln cap="flat" cmpd="sng" w="25400">
              <a:solidFill>
                <a:srgbClr val="3B6495"/>
              </a:solidFill>
              <a:prstDash val="solid"/>
              <a:round/>
              <a:headEnd len="sm" w="sm" type="none"/>
              <a:tailEnd len="sm" w="sm" type="none"/>
            </a:ln>
          </p:spPr>
        </p:sp>
        <p:sp>
          <p:nvSpPr>
            <p:cNvPr id="1144" name="Google Shape;1144;p88"/>
            <p:cNvSpPr/>
            <p:nvPr/>
          </p:nvSpPr>
          <p:spPr>
            <a:xfrm>
              <a:off x="665560" y="751719"/>
              <a:ext cx="919290" cy="919290"/>
            </a:xfrm>
            <a:prstGeom prst="roundRect">
              <a:avLst>
                <a:gd fmla="val 16667" name="adj"/>
              </a:avLst>
            </a:prstGeom>
            <a:gradFill>
              <a:gsLst>
                <a:gs pos="0">
                  <a:srgbClr val="9FC3FF"/>
                </a:gs>
                <a:gs pos="35000">
                  <a:srgbClr val="BDD5FF"/>
                </a:gs>
                <a:gs pos="100000">
                  <a:srgbClr val="E4EEFF"/>
                </a:gs>
              </a:gsLst>
              <a:lin ang="16200000" scaled="0"/>
            </a:gradFill>
            <a:ln>
              <a:noFill/>
            </a:ln>
            <a:effectLst>
              <a:outerShdw blurRad="40000" rotWithShape="0" dir="5400000" dist="20000">
                <a:srgbClr val="000000">
                  <a:alpha val="3725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88"/>
            <p:cNvSpPr txBox="1"/>
            <p:nvPr/>
          </p:nvSpPr>
          <p:spPr>
            <a:xfrm>
              <a:off x="710436" y="796595"/>
              <a:ext cx="829538" cy="829538"/>
            </a:xfrm>
            <a:prstGeom prst="rect">
              <a:avLst/>
            </a:prstGeom>
            <a:noFill/>
            <a:ln>
              <a:noFill/>
            </a:ln>
          </p:spPr>
          <p:txBody>
            <a:bodyPr anchorCtr="0" anchor="ctr" bIns="40625" lIns="40625" spcFirstLastPara="1" rIns="40625" wrap="square" tIns="40625">
              <a:noAutofit/>
            </a:bodyPr>
            <a:lstStyle/>
            <a:p>
              <a:pPr indent="0" lvl="0" marL="0" marR="0" rtl="0" algn="ctr">
                <a:lnSpc>
                  <a:spcPct val="90000"/>
                </a:lnSpc>
                <a:spcBef>
                  <a:spcPts val="0"/>
                </a:spcBef>
                <a:spcAft>
                  <a:spcPts val="0"/>
                </a:spcAft>
                <a:buClr>
                  <a:schemeClr val="dk1"/>
                </a:buClr>
                <a:buSzPts val="1600"/>
                <a:buFont typeface="Calibri"/>
                <a:buNone/>
              </a:pPr>
              <a:r>
                <a:rPr b="0" i="0" lang="en-US" sz="1600" u="none" cap="none" strike="noStrike">
                  <a:solidFill>
                    <a:schemeClr val="dk1"/>
                  </a:solidFill>
                  <a:latin typeface="Calibri"/>
                  <a:ea typeface="Calibri"/>
                  <a:cs typeface="Calibri"/>
                  <a:sym typeface="Calibri"/>
                </a:rPr>
                <a:t>Analytics</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8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51" name="Google Shape;1151;p8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52" name="Google Shape;1152;p8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53" name="Google Shape;1153;p8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DevOps" id="1154" name="Google Shape;1154;p89"/>
          <p:cNvPicPr preferRelativeResize="0"/>
          <p:nvPr>
            <p:ph idx="1" type="body"/>
          </p:nvPr>
        </p:nvPicPr>
        <p:blipFill rotWithShape="1">
          <a:blip r:embed="rId3">
            <a:alphaModFix/>
          </a:blip>
          <a:srcRect b="0" l="0" r="0" t="0"/>
          <a:stretch/>
        </p:blipFill>
        <p:spPr>
          <a:xfrm>
            <a:off x="1827212" y="1439670"/>
            <a:ext cx="8822047" cy="5300856"/>
          </a:xfrm>
          <a:prstGeom prst="rect">
            <a:avLst/>
          </a:prstGeom>
          <a:noFill/>
          <a:ln>
            <a:noFill/>
          </a:ln>
        </p:spPr>
      </p:pic>
      <p:sp>
        <p:nvSpPr>
          <p:cNvPr id="1155" name="Google Shape;1155;p89"/>
          <p:cNvSpPr/>
          <p:nvPr/>
        </p:nvSpPr>
        <p:spPr>
          <a:xfrm>
            <a:off x="9523412" y="1417638"/>
            <a:ext cx="1125847" cy="36512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9"/>
          <p:cNvSpPr txBox="1"/>
          <p:nvPr>
            <p:ph type="title"/>
          </p:nvPr>
        </p:nvSpPr>
        <p:spPr>
          <a:xfrm>
            <a:off x="1625176" y="287422"/>
            <a:ext cx="9527598" cy="96818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solidFill>
                  <a:schemeClr val="dk1"/>
                </a:solidFill>
                <a:latin typeface="Calibri"/>
                <a:ea typeface="Calibri"/>
                <a:cs typeface="Calibri"/>
                <a:sym typeface="Calibri"/>
              </a:rPr>
              <a:t>Plan-driven and agile specification </a:t>
            </a:r>
            <a:endParaRPr>
              <a:solidFill>
                <a:schemeClr val="dk1"/>
              </a:solidFill>
              <a:latin typeface="Calibri"/>
              <a:ea typeface="Calibri"/>
              <a:cs typeface="Calibri"/>
              <a:sym typeface="Calibri"/>
            </a:endParaRPr>
          </a:p>
        </p:txBody>
      </p:sp>
      <p:sp>
        <p:nvSpPr>
          <p:cNvPr id="193" name="Google Shape;193;p9"/>
          <p:cNvSpPr txBox="1"/>
          <p:nvPr>
            <p:ph idx="10" type="dt"/>
          </p:nvPr>
        </p:nvSpPr>
        <p:spPr>
          <a:xfrm>
            <a:off x="761801" y="6458995"/>
            <a:ext cx="2742486" cy="36503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sz="1050">
                <a:solidFill>
                  <a:schemeClr val="dk1"/>
                </a:solidFill>
                <a:latin typeface="Times New Roman"/>
                <a:ea typeface="Times New Roman"/>
                <a:cs typeface="Times New Roman"/>
                <a:sym typeface="Times New Roman"/>
              </a:rPr>
              <a:t>9/17/2022</a:t>
            </a:r>
            <a:endParaRPr b="1" sz="1050">
              <a:solidFill>
                <a:schemeClr val="dk1"/>
              </a:solidFill>
              <a:latin typeface="Times New Roman"/>
              <a:ea typeface="Times New Roman"/>
              <a:cs typeface="Times New Roman"/>
              <a:sym typeface="Times New Roman"/>
            </a:endParaRPr>
          </a:p>
        </p:txBody>
      </p:sp>
      <p:sp>
        <p:nvSpPr>
          <p:cNvPr id="194" name="Google Shape;194;p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dk1"/>
                </a:solidFill>
                <a:latin typeface="Times New Roman"/>
                <a:ea typeface="Times New Roman"/>
                <a:cs typeface="Times New Roman"/>
                <a:sym typeface="Times New Roman"/>
              </a:rPr>
              <a:t>‹#›</a:t>
            </a:fld>
            <a:endParaRPr>
              <a:solidFill>
                <a:schemeClr val="dk1"/>
              </a:solidFill>
              <a:latin typeface="Times New Roman"/>
              <a:ea typeface="Times New Roman"/>
              <a:cs typeface="Times New Roman"/>
              <a:sym typeface="Times New Roman"/>
            </a:endParaRPr>
          </a:p>
        </p:txBody>
      </p:sp>
      <p:pic>
        <p:nvPicPr>
          <p:cNvPr descr="3.2 PlanBasedAgile.eps" id="195" name="Google Shape;195;p9"/>
          <p:cNvPicPr preferRelativeResize="0"/>
          <p:nvPr>
            <p:ph idx="1" type="body"/>
          </p:nvPr>
        </p:nvPicPr>
        <p:blipFill rotWithShape="1">
          <a:blip r:embed="rId3">
            <a:alphaModFix/>
          </a:blip>
          <a:srcRect b="0" l="0" r="0" t="0"/>
          <a:stretch/>
        </p:blipFill>
        <p:spPr>
          <a:xfrm>
            <a:off x="1418259" y="1867307"/>
            <a:ext cx="10015997" cy="4304179"/>
          </a:xfrm>
          <a:prstGeom prst="rect">
            <a:avLst/>
          </a:prstGeom>
          <a:noFill/>
          <a:ln cap="flat" cmpd="sng" w="57150">
            <a:solidFill>
              <a:srgbClr val="000000"/>
            </a:solidFill>
            <a:prstDash val="solid"/>
            <a:miter lim="800000"/>
            <a:headEnd len="sm" w="sm" type="none"/>
            <a:tailEnd len="sm" w="sm" type="none"/>
          </a:ln>
        </p:spPr>
      </p:pic>
      <p:sp>
        <p:nvSpPr>
          <p:cNvPr id="196" name="Google Shape;196;p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90"/>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61" name="Google Shape;1161;p90"/>
          <p:cNvSpPr txBox="1"/>
          <p:nvPr>
            <p:ph idx="1" type="body"/>
          </p:nvPr>
        </p:nvSpPr>
        <p:spPr>
          <a:xfrm>
            <a:off x="571994"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fontScale="85000" lnSpcReduction="20000"/>
          </a:bodyPr>
          <a:lstStyle/>
          <a:p>
            <a:pPr indent="-342900" lvl="0" marL="342900" rtl="0" algn="l">
              <a:lnSpc>
                <a:spcPct val="100000"/>
              </a:lnSpc>
              <a:spcBef>
                <a:spcPts val="0"/>
              </a:spcBef>
              <a:spcAft>
                <a:spcPts val="0"/>
              </a:spcAft>
              <a:buClr>
                <a:schemeClr val="dk1"/>
              </a:buClr>
              <a:buSzPct val="100000"/>
              <a:buChar char="•"/>
            </a:pPr>
            <a:r>
              <a:rPr lang="en-US">
                <a:solidFill>
                  <a:schemeClr val="dk1"/>
                </a:solidFill>
                <a:latin typeface="Calibri"/>
                <a:ea typeface="Calibri"/>
                <a:cs typeface="Calibri"/>
                <a:sym typeface="Calibri"/>
              </a:rPr>
              <a:t>Configuration Management(CM)</a:t>
            </a:r>
            <a:endParaRPr/>
          </a:p>
          <a:p>
            <a:pPr indent="-285750" lvl="1" marL="742950" rtl="0" algn="l">
              <a:lnSpc>
                <a:spcPct val="100000"/>
              </a:lnSpc>
              <a:spcBef>
                <a:spcPts val="476"/>
              </a:spcBef>
              <a:spcAft>
                <a:spcPts val="0"/>
              </a:spcAft>
              <a:buClr>
                <a:schemeClr val="dk1"/>
              </a:buClr>
              <a:buSzPct val="100000"/>
              <a:buChar char="–"/>
            </a:pPr>
            <a:r>
              <a:rPr lang="en-US">
                <a:solidFill>
                  <a:schemeClr val="dk1"/>
                </a:solidFill>
                <a:latin typeface="Calibri"/>
                <a:ea typeface="Calibri"/>
                <a:cs typeface="Calibri"/>
                <a:sym typeface="Calibri"/>
              </a:rPr>
              <a:t>It is based on making a stable, reliable and mobile environment for code deployment. </a:t>
            </a:r>
            <a:endParaRPr/>
          </a:p>
          <a:p>
            <a:pPr indent="-285750" lvl="1" marL="742950" rtl="0" algn="l">
              <a:lnSpc>
                <a:spcPct val="100000"/>
              </a:lnSpc>
              <a:spcBef>
                <a:spcPts val="476"/>
              </a:spcBef>
              <a:spcAft>
                <a:spcPts val="0"/>
              </a:spcAft>
              <a:buClr>
                <a:schemeClr val="dk1"/>
              </a:buClr>
              <a:buSzPct val="100000"/>
              <a:buChar char="–"/>
            </a:pPr>
            <a:r>
              <a:rPr lang="en-US">
                <a:solidFill>
                  <a:schemeClr val="dk1"/>
                </a:solidFill>
                <a:latin typeface="Calibri"/>
                <a:ea typeface="Calibri"/>
                <a:cs typeface="Calibri"/>
                <a:sym typeface="Calibri"/>
              </a:rPr>
              <a:t>With the right approach, Configuration Management allows transferring projects quickly. </a:t>
            </a:r>
            <a:endParaRPr/>
          </a:p>
          <a:p>
            <a:pPr indent="-285750" lvl="1" marL="742950" rtl="0" algn="l">
              <a:lnSpc>
                <a:spcPct val="100000"/>
              </a:lnSpc>
              <a:spcBef>
                <a:spcPts val="476"/>
              </a:spcBef>
              <a:spcAft>
                <a:spcPts val="0"/>
              </a:spcAft>
              <a:buClr>
                <a:schemeClr val="dk1"/>
              </a:buClr>
              <a:buSzPct val="100000"/>
              <a:buChar char="–"/>
            </a:pPr>
            <a:r>
              <a:rPr lang="en-US">
                <a:solidFill>
                  <a:schemeClr val="dk1"/>
                </a:solidFill>
                <a:latin typeface="Calibri"/>
                <a:ea typeface="Calibri"/>
                <a:cs typeface="Calibri"/>
                <a:sym typeface="Calibri"/>
              </a:rPr>
              <a:t>The environment is packed in a Docker container and can be deployed in any other place. </a:t>
            </a:r>
            <a:endParaRPr/>
          </a:p>
          <a:p>
            <a:pPr indent="-285750" lvl="1" marL="742950" rtl="0" algn="l">
              <a:lnSpc>
                <a:spcPct val="100000"/>
              </a:lnSpc>
              <a:spcBef>
                <a:spcPts val="476"/>
              </a:spcBef>
              <a:spcAft>
                <a:spcPts val="0"/>
              </a:spcAft>
              <a:buClr>
                <a:schemeClr val="dk1"/>
              </a:buClr>
              <a:buSzPct val="100000"/>
              <a:buChar char="–"/>
            </a:pPr>
            <a:r>
              <a:rPr lang="en-US">
                <a:solidFill>
                  <a:schemeClr val="dk1"/>
                </a:solidFill>
                <a:latin typeface="Calibri"/>
                <a:ea typeface="Calibri"/>
                <a:cs typeface="Calibri"/>
                <a:sym typeface="Calibri"/>
              </a:rPr>
              <a:t>This process is provisioned by Ansible, Chef, Puppet, Salt and other instruments.</a:t>
            </a:r>
            <a:endParaRPr/>
          </a:p>
          <a:p>
            <a:pPr indent="-170180" lvl="0" marL="342900" rtl="0" algn="l">
              <a:lnSpc>
                <a:spcPct val="100000"/>
              </a:lnSpc>
              <a:spcBef>
                <a:spcPts val="544"/>
              </a:spcBef>
              <a:spcAft>
                <a:spcPts val="0"/>
              </a:spcAft>
              <a:buClr>
                <a:schemeClr val="dk1"/>
              </a:buClr>
              <a:buSzPct val="100000"/>
              <a:buNone/>
            </a:pPr>
            <a:r>
              <a:t/>
            </a:r>
            <a:endParaRPr/>
          </a:p>
        </p:txBody>
      </p:sp>
      <p:sp>
        <p:nvSpPr>
          <p:cNvPr id="1162" name="Google Shape;1162;p9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63" name="Google Shape;1163;p9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64" name="Google Shape;1164;p9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65" name="Google Shape;1165;p90"/>
          <p:cNvSpPr txBox="1"/>
          <p:nvPr/>
        </p:nvSpPr>
        <p:spPr>
          <a:xfrm>
            <a:off x="6246813"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fontScale="85000" lnSpcReduction="20000"/>
          </a:bodyPr>
          <a:lstStyle/>
          <a:p>
            <a:pPr indent="-342900" lvl="0" marL="342900" marR="0" rtl="0" algn="l">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Version Control Management:</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476"/>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The most popular instrument for version control is Git.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476"/>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This is a distributed version control system, an open-source tool that allows you to store all the changes in software and go to the previous version if needed.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476"/>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This is an invaluable tool for development and DevOps because you can control every change in the development process.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476"/>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The most popular Git instruments are Github and Gitlab.</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91"/>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71" name="Google Shape;1171;p91"/>
          <p:cNvSpPr txBox="1"/>
          <p:nvPr>
            <p:ph idx="1" type="body"/>
          </p:nvPr>
        </p:nvSpPr>
        <p:spPr>
          <a:xfrm>
            <a:off x="571994"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 Code Review: </a:t>
            </a:r>
            <a:endParaRPr/>
          </a:p>
          <a:p>
            <a:pPr indent="-285750" lvl="1" marL="742950" rtl="0" algn="l">
              <a:lnSpc>
                <a:spcPct val="100000"/>
              </a:lnSpc>
              <a:spcBef>
                <a:spcPts val="440"/>
              </a:spcBef>
              <a:spcAft>
                <a:spcPts val="0"/>
              </a:spcAft>
              <a:buClr>
                <a:schemeClr val="dk1"/>
              </a:buClr>
              <a:buSzPts val="2200"/>
              <a:buChar char="–"/>
            </a:pPr>
            <a:r>
              <a:rPr lang="en-US" sz="2200">
                <a:solidFill>
                  <a:schemeClr val="dk1"/>
                </a:solidFill>
                <a:latin typeface="Calibri"/>
                <a:ea typeface="Calibri"/>
                <a:cs typeface="Calibri"/>
                <a:sym typeface="Calibri"/>
              </a:rPr>
              <a:t>Github, Gitlab is useful for this point too. </a:t>
            </a:r>
            <a:endParaRPr/>
          </a:p>
          <a:p>
            <a:pPr indent="-285750" lvl="1" marL="742950" rtl="0" algn="l">
              <a:lnSpc>
                <a:spcPct val="100000"/>
              </a:lnSpc>
              <a:spcBef>
                <a:spcPts val="440"/>
              </a:spcBef>
              <a:spcAft>
                <a:spcPts val="0"/>
              </a:spcAft>
              <a:buClr>
                <a:schemeClr val="dk1"/>
              </a:buClr>
              <a:buSzPts val="2200"/>
              <a:buChar char="–"/>
            </a:pPr>
            <a:r>
              <a:rPr lang="en-US" sz="2200">
                <a:solidFill>
                  <a:schemeClr val="dk1"/>
                </a:solidFill>
                <a:latin typeface="Calibri"/>
                <a:ea typeface="Calibri"/>
                <a:cs typeface="Calibri"/>
                <a:sym typeface="Calibri"/>
              </a:rPr>
              <a:t>Code review is the process of checking the code, new functionality and comparing it with previous versions.</a:t>
            </a:r>
            <a:endParaRPr/>
          </a:p>
          <a:p>
            <a:pPr indent="-107950" lvl="1" marL="742950" rtl="0" algn="l">
              <a:lnSpc>
                <a:spcPct val="100000"/>
              </a:lnSpc>
              <a:spcBef>
                <a:spcPts val="560"/>
              </a:spcBef>
              <a:spcAft>
                <a:spcPts val="0"/>
              </a:spcAft>
              <a:buClr>
                <a:schemeClr val="dk1"/>
              </a:buClr>
              <a:buSzPts val="2800"/>
              <a:buNone/>
            </a:pPr>
            <a:r>
              <a:t/>
            </a:r>
            <a:endParaRPr/>
          </a:p>
          <a:p>
            <a:pPr indent="-107950" lvl="1" marL="742950" rtl="0" algn="l">
              <a:lnSpc>
                <a:spcPct val="100000"/>
              </a:lnSpc>
              <a:spcBef>
                <a:spcPts val="560"/>
              </a:spcBef>
              <a:spcAft>
                <a:spcPts val="0"/>
              </a:spcAft>
              <a:buClr>
                <a:schemeClr val="dk1"/>
              </a:buClr>
              <a:buSzPts val="2800"/>
              <a:buNone/>
            </a:pPr>
            <a:r>
              <a:t/>
            </a:r>
            <a:endParaRPr/>
          </a:p>
          <a:p>
            <a:pPr indent="-107950" lvl="1" marL="742950" rtl="0" algn="l">
              <a:lnSpc>
                <a:spcPct val="100000"/>
              </a:lnSpc>
              <a:spcBef>
                <a:spcPts val="560"/>
              </a:spcBef>
              <a:spcAft>
                <a:spcPts val="0"/>
              </a:spcAft>
              <a:buClr>
                <a:schemeClr val="dk1"/>
              </a:buClr>
              <a:buSzPts val="2800"/>
              <a:buNone/>
            </a:pPr>
            <a:r>
              <a:t/>
            </a:r>
            <a:endParaRPr/>
          </a:p>
          <a:p>
            <a:pPr indent="-107950" lvl="1" marL="742950" rtl="0" algn="l">
              <a:lnSpc>
                <a:spcPct val="100000"/>
              </a:lnSpc>
              <a:spcBef>
                <a:spcPts val="560"/>
              </a:spcBef>
              <a:spcAft>
                <a:spcPts val="0"/>
              </a:spcAft>
              <a:buClr>
                <a:schemeClr val="dk1"/>
              </a:buClr>
              <a:buSzPts val="2800"/>
              <a:buNone/>
            </a:pPr>
            <a:r>
              <a:t/>
            </a:r>
            <a:endParaRPr/>
          </a:p>
          <a:p>
            <a:pPr indent="-107950" lvl="1" marL="742950" rtl="0" algn="l">
              <a:lnSpc>
                <a:spcPct val="100000"/>
              </a:lnSpc>
              <a:spcBef>
                <a:spcPts val="560"/>
              </a:spcBef>
              <a:spcAft>
                <a:spcPts val="0"/>
              </a:spcAft>
              <a:buClr>
                <a:schemeClr val="dk1"/>
              </a:buClr>
              <a:buSzPts val="2800"/>
              <a:buNone/>
            </a:pPr>
            <a:r>
              <a:t/>
            </a:r>
            <a:endParaRPr/>
          </a:p>
        </p:txBody>
      </p:sp>
      <p:sp>
        <p:nvSpPr>
          <p:cNvPr id="1172" name="Google Shape;1172;p9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73" name="Google Shape;1173;p9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74" name="Google Shape;1174;p9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75" name="Google Shape;1175;p91"/>
          <p:cNvSpPr txBox="1"/>
          <p:nvPr/>
        </p:nvSpPr>
        <p:spPr>
          <a:xfrm>
            <a:off x="6246813"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fontScale="77500" lnSpcReduction="20000"/>
          </a:bodyPr>
          <a:lstStyle/>
          <a:p>
            <a:pPr indent="-342900" lvl="0" marL="342900" marR="0" rtl="0" algn="l">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Continuous Integration (CI):</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CI is perceived as the basic DevOps principle. </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Continuous Integration allows to test code automatically and adds new features to the main code as fast as possible.</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DevOps engineer configures the system in the way that the developer writes code and it’s tested automatically and after successful testing can be used in the main software</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The most popular instruments for CI are Gitlab CI, CircleCI and Jenkins.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92"/>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81" name="Google Shape;1181;p92"/>
          <p:cNvSpPr txBox="1"/>
          <p:nvPr>
            <p:ph idx="1" type="body"/>
          </p:nvPr>
        </p:nvSpPr>
        <p:spPr>
          <a:xfrm>
            <a:off x="571994"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fontScale="77500" lnSpcReduction="20000"/>
          </a:bodyPr>
          <a:lstStyle/>
          <a:p>
            <a:pPr indent="-342900" lvl="0" marL="342900" rtl="0" algn="l">
              <a:lnSpc>
                <a:spcPct val="100000"/>
              </a:lnSpc>
              <a:spcBef>
                <a:spcPts val="0"/>
              </a:spcBef>
              <a:spcAft>
                <a:spcPts val="0"/>
              </a:spcAft>
              <a:buClr>
                <a:schemeClr val="dk1"/>
              </a:buClr>
              <a:buSzPct val="100000"/>
              <a:buChar char="•"/>
            </a:pPr>
            <a:r>
              <a:rPr lang="en-US">
                <a:solidFill>
                  <a:schemeClr val="dk1"/>
                </a:solidFill>
                <a:latin typeface="Calibri"/>
                <a:ea typeface="Calibri"/>
                <a:cs typeface="Calibri"/>
                <a:sym typeface="Calibri"/>
              </a:rPr>
              <a:t>Continuous Delivery (CD): </a:t>
            </a:r>
            <a:endParaRPr/>
          </a:p>
          <a:p>
            <a:pPr indent="-285750" lvl="1" marL="742950" rtl="0" algn="just">
              <a:lnSpc>
                <a:spcPct val="100000"/>
              </a:lnSpc>
              <a:spcBef>
                <a:spcPts val="434"/>
              </a:spcBef>
              <a:spcAft>
                <a:spcPts val="0"/>
              </a:spcAft>
              <a:buClr>
                <a:schemeClr val="dk1"/>
              </a:buClr>
              <a:buSzPct val="100000"/>
              <a:buChar char="–"/>
            </a:pPr>
            <a:r>
              <a:rPr lang="en-US">
                <a:solidFill>
                  <a:schemeClr val="dk1"/>
                </a:solidFill>
                <a:latin typeface="Calibri"/>
                <a:ea typeface="Calibri"/>
                <a:cs typeface="Calibri"/>
                <a:sym typeface="Calibri"/>
              </a:rPr>
              <a:t>CD means deliver the software to end-users as fast, as possible. </a:t>
            </a:r>
            <a:endParaRPr/>
          </a:p>
          <a:p>
            <a:pPr indent="-285750" lvl="1" marL="742950" rtl="0" algn="just">
              <a:lnSpc>
                <a:spcPct val="100000"/>
              </a:lnSpc>
              <a:spcBef>
                <a:spcPts val="434"/>
              </a:spcBef>
              <a:spcAft>
                <a:spcPts val="0"/>
              </a:spcAft>
              <a:buClr>
                <a:schemeClr val="dk1"/>
              </a:buClr>
              <a:buSzPct val="100000"/>
              <a:buChar char="–"/>
            </a:pPr>
            <a:r>
              <a:rPr lang="en-US">
                <a:solidFill>
                  <a:schemeClr val="dk1"/>
                </a:solidFill>
                <a:latin typeface="Calibri"/>
                <a:ea typeface="Calibri"/>
                <a:cs typeface="Calibri"/>
                <a:sym typeface="Calibri"/>
              </a:rPr>
              <a:t>Before the DevOps methodology introduction, new versions of the software were delivered very slowly and rarely. </a:t>
            </a:r>
            <a:endParaRPr/>
          </a:p>
          <a:p>
            <a:pPr indent="-285750" lvl="1" marL="742950" rtl="0" algn="just">
              <a:lnSpc>
                <a:spcPct val="100000"/>
              </a:lnSpc>
              <a:spcBef>
                <a:spcPts val="434"/>
              </a:spcBef>
              <a:spcAft>
                <a:spcPts val="0"/>
              </a:spcAft>
              <a:buClr>
                <a:schemeClr val="dk1"/>
              </a:buClr>
              <a:buSzPct val="100000"/>
              <a:buChar char="–"/>
            </a:pPr>
            <a:r>
              <a:rPr lang="en-US">
                <a:solidFill>
                  <a:schemeClr val="dk1"/>
                </a:solidFill>
                <a:latin typeface="Calibri"/>
                <a:ea typeface="Calibri"/>
                <a:cs typeface="Calibri"/>
                <a:sym typeface="Calibri"/>
              </a:rPr>
              <a:t>Every small change needed a lot of time for implementation.</a:t>
            </a:r>
            <a:endParaRPr/>
          </a:p>
          <a:p>
            <a:pPr indent="-285750" lvl="1" marL="742950" rtl="0" algn="just">
              <a:lnSpc>
                <a:spcPct val="100000"/>
              </a:lnSpc>
              <a:spcBef>
                <a:spcPts val="434"/>
              </a:spcBef>
              <a:spcAft>
                <a:spcPts val="0"/>
              </a:spcAft>
              <a:buClr>
                <a:schemeClr val="dk1"/>
              </a:buClr>
              <a:buSzPct val="100000"/>
              <a:buChar char="–"/>
            </a:pPr>
            <a:r>
              <a:rPr lang="en-US">
                <a:solidFill>
                  <a:schemeClr val="dk1"/>
                </a:solidFill>
                <a:latin typeface="Calibri"/>
                <a:ea typeface="Calibri"/>
                <a:cs typeface="Calibri"/>
                <a:sym typeface="Calibri"/>
              </a:rPr>
              <a:t> CI/CD pipeline automates this process and allows to deliver new features quickly. </a:t>
            </a:r>
            <a:endParaRPr/>
          </a:p>
          <a:p>
            <a:pPr indent="-285750" lvl="1" marL="742950" rtl="0" algn="just">
              <a:lnSpc>
                <a:spcPct val="100000"/>
              </a:lnSpc>
              <a:spcBef>
                <a:spcPts val="434"/>
              </a:spcBef>
              <a:spcAft>
                <a:spcPts val="0"/>
              </a:spcAft>
              <a:buClr>
                <a:schemeClr val="dk1"/>
              </a:buClr>
              <a:buSzPct val="100000"/>
              <a:buChar char="–"/>
            </a:pPr>
            <a:r>
              <a:rPr lang="en-US">
                <a:solidFill>
                  <a:schemeClr val="dk1"/>
                </a:solidFill>
                <a:latin typeface="Calibri"/>
                <a:ea typeface="Calibri"/>
                <a:cs typeface="Calibri"/>
                <a:sym typeface="Calibri"/>
              </a:rPr>
              <a:t>The same tools are used for CD implementation as for CI.</a:t>
            </a:r>
            <a:endParaRPr/>
          </a:p>
          <a:p>
            <a:pPr indent="-185420" lvl="0" marL="342900" rtl="0" algn="l">
              <a:lnSpc>
                <a:spcPct val="100000"/>
              </a:lnSpc>
              <a:spcBef>
                <a:spcPts val="496"/>
              </a:spcBef>
              <a:spcAft>
                <a:spcPts val="0"/>
              </a:spcAft>
              <a:buClr>
                <a:schemeClr val="dk1"/>
              </a:buClr>
              <a:buSzPct val="100000"/>
              <a:buNone/>
            </a:pPr>
            <a:r>
              <a:t/>
            </a:r>
            <a:endParaRPr/>
          </a:p>
        </p:txBody>
      </p:sp>
      <p:sp>
        <p:nvSpPr>
          <p:cNvPr id="1182" name="Google Shape;1182;p9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83" name="Google Shape;1183;p9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84" name="Google Shape;1184;p9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85" name="Google Shape;1185;p92"/>
          <p:cNvSpPr txBox="1"/>
          <p:nvPr/>
        </p:nvSpPr>
        <p:spPr>
          <a:xfrm>
            <a:off x="6246813"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fontScale="77500" lnSpcReduction="20000"/>
          </a:bodyPr>
          <a:lstStyle/>
          <a:p>
            <a:pPr indent="-342900" lvl="0" marL="342900" marR="0" rtl="0" algn="l">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Monitoring and Logging: </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This is an important point in the DevOps lifecycle to monitor the infrastructure performance and remove bottlenecks for uninterrupted work and updates.</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It’s quite difficult to do it manually, so there are some tools for logging and monitoring in the DevOps.</a:t>
            </a:r>
            <a:endParaRPr b="0" i="0" sz="1400" u="none" cap="none" strike="noStrike">
              <a:solidFill>
                <a:srgbClr val="000000"/>
              </a:solidFill>
              <a:latin typeface="Arial"/>
              <a:ea typeface="Arial"/>
              <a:cs typeface="Arial"/>
              <a:sym typeface="Arial"/>
            </a:endParaRPr>
          </a:p>
          <a:p>
            <a:pPr indent="-285750" lvl="1" marL="742950" marR="0" rtl="0" algn="just">
              <a:lnSpc>
                <a:spcPct val="100000"/>
              </a:lnSpc>
              <a:spcBef>
                <a:spcPts val="434"/>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Some of the popular tools for monitoring and logging include Amazon Cloud Watch, Carbon, Prometheus, Grafana, Icinga, Google StackDriver, Kibana, ElasticSearch, Logstash, and others.</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93"/>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Tools</a:t>
            </a:r>
            <a:endParaRPr/>
          </a:p>
        </p:txBody>
      </p:sp>
      <p:sp>
        <p:nvSpPr>
          <p:cNvPr id="1191" name="Google Shape;1191;p93"/>
          <p:cNvSpPr txBox="1"/>
          <p:nvPr>
            <p:ph idx="1" type="body"/>
          </p:nvPr>
        </p:nvSpPr>
        <p:spPr>
          <a:xfrm>
            <a:off x="571994"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a:bodyPr>
          <a:lstStyle/>
          <a:p>
            <a:pPr indent="-342900" lvl="0" marL="342900" rtl="0" algn="just">
              <a:lnSpc>
                <a:spcPct val="100000"/>
              </a:lnSpc>
              <a:spcBef>
                <a:spcPts val="0"/>
              </a:spcBef>
              <a:spcAft>
                <a:spcPts val="0"/>
              </a:spcAft>
              <a:buClr>
                <a:schemeClr val="dk1"/>
              </a:buClr>
              <a:buSzPts val="3200"/>
              <a:buChar char="•"/>
            </a:pPr>
            <a:r>
              <a:rPr lang="en-US">
                <a:solidFill>
                  <a:schemeClr val="dk1"/>
                </a:solidFill>
                <a:latin typeface="Calibri"/>
                <a:ea typeface="Calibri"/>
                <a:cs typeface="Calibri"/>
                <a:sym typeface="Calibri"/>
              </a:rPr>
              <a:t> </a:t>
            </a:r>
            <a:r>
              <a:rPr lang="en-US" sz="2800">
                <a:solidFill>
                  <a:schemeClr val="dk1"/>
                </a:solidFill>
                <a:latin typeface="Calibri"/>
                <a:ea typeface="Calibri"/>
                <a:cs typeface="Calibri"/>
                <a:sym typeface="Calibri"/>
              </a:rPr>
              <a:t>Analytics: </a:t>
            </a:r>
            <a:endParaRPr/>
          </a:p>
          <a:p>
            <a:pPr indent="-285750" lvl="1" marL="742950" rtl="0" algn="just">
              <a:lnSpc>
                <a:spcPct val="100000"/>
              </a:lnSpc>
              <a:spcBef>
                <a:spcPts val="480"/>
              </a:spcBef>
              <a:spcAft>
                <a:spcPts val="0"/>
              </a:spcAft>
              <a:buClr>
                <a:schemeClr val="dk1"/>
              </a:buClr>
              <a:buSzPts val="2400"/>
              <a:buChar char="–"/>
            </a:pPr>
            <a:r>
              <a:rPr lang="en-US" sz="2400">
                <a:solidFill>
                  <a:schemeClr val="dk1"/>
                </a:solidFill>
                <a:latin typeface="Calibri"/>
                <a:ea typeface="Calibri"/>
                <a:cs typeface="Calibri"/>
                <a:sym typeface="Calibri"/>
              </a:rPr>
              <a:t>DevOps engineers need to analyze the information collected from previous steps. </a:t>
            </a:r>
            <a:endParaRPr/>
          </a:p>
          <a:p>
            <a:pPr indent="-285750" lvl="1" marL="742950" rtl="0" algn="just">
              <a:lnSpc>
                <a:spcPct val="100000"/>
              </a:lnSpc>
              <a:spcBef>
                <a:spcPts val="480"/>
              </a:spcBef>
              <a:spcAft>
                <a:spcPts val="0"/>
              </a:spcAft>
              <a:buClr>
                <a:schemeClr val="dk1"/>
              </a:buClr>
              <a:buSzPts val="2400"/>
              <a:buChar char="–"/>
            </a:pPr>
            <a:r>
              <a:rPr lang="en-US" sz="2400">
                <a:solidFill>
                  <a:schemeClr val="dk1"/>
                </a:solidFill>
                <a:latin typeface="Calibri"/>
                <a:ea typeface="Calibri"/>
                <a:cs typeface="Calibri"/>
                <a:sym typeface="Calibri"/>
              </a:rPr>
              <a:t>It is required to understand patterns and eliminate errors. </a:t>
            </a:r>
            <a:endParaRPr/>
          </a:p>
          <a:p>
            <a:pPr indent="-285750" lvl="1" marL="742950" rtl="0" algn="just">
              <a:lnSpc>
                <a:spcPct val="100000"/>
              </a:lnSpc>
              <a:spcBef>
                <a:spcPts val="480"/>
              </a:spcBef>
              <a:spcAft>
                <a:spcPts val="0"/>
              </a:spcAft>
              <a:buClr>
                <a:schemeClr val="dk1"/>
              </a:buClr>
              <a:buSzPts val="2400"/>
              <a:buChar char="–"/>
            </a:pPr>
            <a:r>
              <a:rPr lang="en-US" sz="2400">
                <a:solidFill>
                  <a:schemeClr val="dk1"/>
                </a:solidFill>
                <a:latin typeface="Calibri"/>
                <a:ea typeface="Calibri"/>
                <a:cs typeface="Calibri"/>
                <a:sym typeface="Calibri"/>
              </a:rPr>
              <a:t>Some of the analytics tools are Splunk and SumoLogic.</a:t>
            </a:r>
            <a:endParaRPr sz="2400"/>
          </a:p>
        </p:txBody>
      </p:sp>
      <p:sp>
        <p:nvSpPr>
          <p:cNvPr id="1192" name="Google Shape;1192;p9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193" name="Google Shape;1193;p9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194" name="Google Shape;1194;p9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95" name="Google Shape;1195;p93"/>
          <p:cNvSpPr txBox="1"/>
          <p:nvPr/>
        </p:nvSpPr>
        <p:spPr>
          <a:xfrm>
            <a:off x="6246813" y="1624012"/>
            <a:ext cx="5332571" cy="452596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rmAutofit/>
          </a:bodyPr>
          <a:lstStyle/>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 Messaging: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Messaging allows us to store all the changes and deliver the information between system components.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It is accomplished by RabbitMQ and Amazon SQS.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94"/>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DevOps Summary</a:t>
            </a:r>
            <a:endParaRPr/>
          </a:p>
        </p:txBody>
      </p:sp>
      <p:sp>
        <p:nvSpPr>
          <p:cNvPr id="1201" name="Google Shape;1201;p94"/>
          <p:cNvSpPr txBox="1"/>
          <p:nvPr>
            <p:ph idx="1" type="body"/>
          </p:nvPr>
        </p:nvSpPr>
        <p:spPr>
          <a:xfrm>
            <a:off x="609441" y="1431085"/>
            <a:ext cx="10969943" cy="475615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chemeClr val="dk1"/>
              </a:buClr>
              <a:buSzPts val="2200"/>
              <a:buChar char="•"/>
            </a:pPr>
            <a:r>
              <a:rPr lang="en-US" sz="2200"/>
              <a:t>DevOps represents a change in IT culture, focusing on rapid IT service delivery through the adoption of agile, lean practices in the context of a system-oriented approach. </a:t>
            </a:r>
            <a:endParaRPr/>
          </a:p>
          <a:p>
            <a:pPr indent="-342900" lvl="0" marL="342900" rtl="0" algn="just">
              <a:lnSpc>
                <a:spcPct val="100000"/>
              </a:lnSpc>
              <a:spcBef>
                <a:spcPts val="440"/>
              </a:spcBef>
              <a:spcAft>
                <a:spcPts val="0"/>
              </a:spcAft>
              <a:buClr>
                <a:schemeClr val="dk1"/>
              </a:buClr>
              <a:buSzPts val="2200"/>
              <a:buChar char="•"/>
            </a:pPr>
            <a:r>
              <a:rPr lang="en-US" sz="2200"/>
              <a:t>DevOps emphasizes people (and culture), and it seeks to improve collaboration between operations and development teams. (</a:t>
            </a:r>
            <a:r>
              <a:rPr i="1" lang="en-US" sz="2200"/>
              <a:t>Source: Gartner IT Glossary 2015</a:t>
            </a:r>
            <a:r>
              <a:rPr lang="en-US" sz="2200"/>
              <a:t>)</a:t>
            </a:r>
            <a:endParaRPr/>
          </a:p>
          <a:p>
            <a:pPr indent="-342900" lvl="0" marL="342900" rtl="0" algn="just">
              <a:lnSpc>
                <a:spcPct val="100000"/>
              </a:lnSpc>
              <a:spcBef>
                <a:spcPts val="440"/>
              </a:spcBef>
              <a:spcAft>
                <a:spcPts val="0"/>
              </a:spcAft>
              <a:buClr>
                <a:schemeClr val="dk1"/>
              </a:buClr>
              <a:buSzPts val="2200"/>
              <a:buChar char="•"/>
            </a:pPr>
            <a:r>
              <a:rPr lang="en-US" sz="2200"/>
              <a:t>DevOps is a set of practices that combines software development (Dev) and IT operations (Ops). </a:t>
            </a:r>
            <a:endParaRPr/>
          </a:p>
          <a:p>
            <a:pPr indent="-342900" lvl="0" marL="342900" rtl="0" algn="just">
              <a:lnSpc>
                <a:spcPct val="100000"/>
              </a:lnSpc>
              <a:spcBef>
                <a:spcPts val="440"/>
              </a:spcBef>
              <a:spcAft>
                <a:spcPts val="0"/>
              </a:spcAft>
              <a:buClr>
                <a:schemeClr val="dk1"/>
              </a:buClr>
              <a:buSzPts val="2200"/>
              <a:buChar char="•"/>
            </a:pPr>
            <a:r>
              <a:rPr lang="en-US" sz="2200"/>
              <a:t>It aims to shorten the systems development life cycle and provide continuous delivery with high software quality.</a:t>
            </a:r>
            <a:endParaRPr/>
          </a:p>
          <a:p>
            <a:pPr indent="-342900" lvl="0" marL="342900" rtl="0" algn="just">
              <a:lnSpc>
                <a:spcPct val="100000"/>
              </a:lnSpc>
              <a:spcBef>
                <a:spcPts val="440"/>
              </a:spcBef>
              <a:spcAft>
                <a:spcPts val="0"/>
              </a:spcAft>
              <a:buClr>
                <a:schemeClr val="dk1"/>
              </a:buClr>
              <a:buSzPts val="2200"/>
              <a:buChar char="•"/>
            </a:pPr>
            <a:r>
              <a:rPr lang="en-US" sz="2200"/>
              <a:t>DevOps is complementary with Agile software development; several DevOps aspects came from the Agile way of working. DevOps is a combination of specific practices, culture change, and tools.</a:t>
            </a:r>
            <a:endParaRPr/>
          </a:p>
          <a:p>
            <a:pPr indent="-342900" lvl="0" marL="342900" rtl="0" algn="just">
              <a:lnSpc>
                <a:spcPct val="100000"/>
              </a:lnSpc>
              <a:spcBef>
                <a:spcPts val="440"/>
              </a:spcBef>
              <a:spcAft>
                <a:spcPts val="0"/>
              </a:spcAft>
              <a:buClr>
                <a:schemeClr val="dk1"/>
              </a:buClr>
              <a:buSzPts val="2200"/>
              <a:buChar char="•"/>
            </a:pPr>
            <a:r>
              <a:rPr lang="en-US" sz="2200"/>
              <a:t>A DevOps toolchain is a set or combination of tools that aid in the delivery, development, and management of software applications throughout the systems development life cycle, as coordinated by an organization that uses DevOps practices.</a:t>
            </a:r>
            <a:endParaRPr/>
          </a:p>
        </p:txBody>
      </p:sp>
      <p:sp>
        <p:nvSpPr>
          <p:cNvPr id="1202" name="Google Shape;1202;p9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203" name="Google Shape;1203;p9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204" name="Google Shape;1204;p9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95"/>
          <p:cNvSpPr txBox="1"/>
          <p:nvPr>
            <p:ph type="ctrTitle"/>
          </p:nvPr>
        </p:nvSpPr>
        <p:spPr>
          <a:xfrm>
            <a:off x="914162" y="2130426"/>
            <a:ext cx="10360501"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Black"/>
              <a:buNone/>
            </a:pPr>
            <a:r>
              <a:rPr lang="en-US"/>
              <a:t>Software Engineering in various applications </a:t>
            </a:r>
            <a:endParaRPr/>
          </a:p>
        </p:txBody>
      </p:sp>
      <p:sp>
        <p:nvSpPr>
          <p:cNvPr id="1210" name="Google Shape;1210;p95"/>
          <p:cNvSpPr txBox="1"/>
          <p:nvPr>
            <p:ph idx="1" type="subTitle"/>
          </p:nvPr>
        </p:nvSpPr>
        <p:spPr>
          <a:xfrm>
            <a:off x="1828324" y="3886200"/>
            <a:ext cx="8532178" cy="1752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888888"/>
              </a:buClr>
              <a:buSzPts val="3200"/>
              <a:buNone/>
            </a:pPr>
            <a:r>
              <a:t/>
            </a:r>
            <a:endParaRPr/>
          </a:p>
        </p:txBody>
      </p:sp>
      <p:sp>
        <p:nvSpPr>
          <p:cNvPr id="1211" name="Google Shape;1211;p9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212" name="Google Shape;1212;p9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213" name="Google Shape;1213;p9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9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Arial Black"/>
              <a:buNone/>
            </a:pPr>
            <a:r>
              <a:rPr lang="en-US"/>
              <a:t>Software engineering  in various applications</a:t>
            </a:r>
            <a:endParaRPr/>
          </a:p>
        </p:txBody>
      </p:sp>
      <p:sp>
        <p:nvSpPr>
          <p:cNvPr id="1219" name="Google Shape;1219;p96"/>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Role of Software Engineering in </a:t>
            </a:r>
            <a:endParaRPr/>
          </a:p>
          <a:p>
            <a:pPr indent="-285750" lvl="1" marL="742950" rtl="0" algn="l">
              <a:lnSpc>
                <a:spcPct val="100000"/>
              </a:lnSpc>
              <a:spcBef>
                <a:spcPts val="560"/>
              </a:spcBef>
              <a:spcAft>
                <a:spcPts val="0"/>
              </a:spcAft>
              <a:buClr>
                <a:schemeClr val="dk1"/>
              </a:buClr>
              <a:buSzPts val="2800"/>
              <a:buChar char="–"/>
            </a:pPr>
            <a:r>
              <a:rPr lang="en-US"/>
              <a:t>Iot applications</a:t>
            </a:r>
            <a:endParaRPr/>
          </a:p>
          <a:p>
            <a:pPr indent="-285750" lvl="1" marL="742950" rtl="0" algn="l">
              <a:lnSpc>
                <a:spcPct val="100000"/>
              </a:lnSpc>
              <a:spcBef>
                <a:spcPts val="560"/>
              </a:spcBef>
              <a:spcAft>
                <a:spcPts val="0"/>
              </a:spcAft>
              <a:buClr>
                <a:schemeClr val="dk1"/>
              </a:buClr>
              <a:buSzPts val="2800"/>
              <a:buChar char="–"/>
            </a:pPr>
            <a:r>
              <a:rPr lang="en-US"/>
              <a:t>Data science applications</a:t>
            </a:r>
            <a:endParaRPr/>
          </a:p>
          <a:p>
            <a:pPr indent="-285750" lvl="1" marL="742950" rtl="0" algn="l">
              <a:lnSpc>
                <a:spcPct val="100000"/>
              </a:lnSpc>
              <a:spcBef>
                <a:spcPts val="560"/>
              </a:spcBef>
              <a:spcAft>
                <a:spcPts val="0"/>
              </a:spcAft>
              <a:buClr>
                <a:schemeClr val="dk1"/>
              </a:buClr>
              <a:buSzPts val="2800"/>
              <a:buChar char="–"/>
            </a:pPr>
            <a:r>
              <a:rPr lang="en-US"/>
              <a:t>Cloud computing </a:t>
            </a:r>
            <a:endParaRPr/>
          </a:p>
          <a:p>
            <a:pPr indent="-285750" lvl="1" marL="742950" rtl="0" algn="l">
              <a:lnSpc>
                <a:spcPct val="100000"/>
              </a:lnSpc>
              <a:spcBef>
                <a:spcPts val="560"/>
              </a:spcBef>
              <a:spcAft>
                <a:spcPts val="0"/>
              </a:spcAft>
              <a:buClr>
                <a:schemeClr val="dk1"/>
              </a:buClr>
              <a:buSzPts val="2800"/>
              <a:buChar char="–"/>
            </a:pPr>
            <a:r>
              <a:rPr lang="en-US"/>
              <a:t>Cyber security applications</a:t>
            </a:r>
            <a:endParaRPr/>
          </a:p>
          <a:p>
            <a:pPr indent="-139700" lvl="0" marL="342900" rtl="0" algn="l">
              <a:lnSpc>
                <a:spcPct val="100000"/>
              </a:lnSpc>
              <a:spcBef>
                <a:spcPts val="640"/>
              </a:spcBef>
              <a:spcAft>
                <a:spcPts val="0"/>
              </a:spcAft>
              <a:buClr>
                <a:schemeClr val="dk1"/>
              </a:buClr>
              <a:buSzPts val="3200"/>
              <a:buNone/>
            </a:pPr>
            <a:r>
              <a:t/>
            </a:r>
            <a:endParaRPr/>
          </a:p>
        </p:txBody>
      </p:sp>
      <p:sp>
        <p:nvSpPr>
          <p:cNvPr id="1220" name="Google Shape;1220;p9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221" name="Google Shape;1221;p9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
        <p:nvSpPr>
          <p:cNvPr id="1222" name="Google Shape;1222;p9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 name="Shape 1226"/>
        <p:cNvGrpSpPr/>
        <p:nvPr/>
      </p:nvGrpSpPr>
      <p:grpSpPr>
        <a:xfrm>
          <a:off x="0" y="0"/>
          <a:ext cx="0" cy="0"/>
          <a:chOff x="0" y="0"/>
          <a:chExt cx="0" cy="0"/>
        </a:xfrm>
      </p:grpSpPr>
      <p:sp>
        <p:nvSpPr>
          <p:cNvPr id="1227" name="Google Shape;1227;p97"/>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Calibri"/>
              <a:buNone/>
            </a:pPr>
            <a:r>
              <a:rPr lang="en-US">
                <a:latin typeface="Calibri"/>
                <a:ea typeface="Calibri"/>
                <a:cs typeface="Calibri"/>
                <a:sym typeface="Calibri"/>
              </a:rPr>
              <a:t>BOOKS</a:t>
            </a:r>
            <a:endParaRPr/>
          </a:p>
        </p:txBody>
      </p:sp>
      <p:sp>
        <p:nvSpPr>
          <p:cNvPr id="1228" name="Google Shape;1228;p9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9/17/2022</a:t>
            </a:r>
            <a:endParaRPr/>
          </a:p>
        </p:txBody>
      </p:sp>
      <p:sp>
        <p:nvSpPr>
          <p:cNvPr id="1229" name="Google Shape;1229;p9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230" name="Google Shape;1230;p97"/>
          <p:cNvSpPr txBox="1"/>
          <p:nvPr/>
        </p:nvSpPr>
        <p:spPr>
          <a:xfrm>
            <a:off x="1141412" y="2362200"/>
            <a:ext cx="1043797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Books: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aphicFrame>
        <p:nvGraphicFramePr>
          <p:cNvPr id="1231" name="Google Shape;1231;p97"/>
          <p:cNvGraphicFramePr/>
          <p:nvPr/>
        </p:nvGraphicFramePr>
        <p:xfrm>
          <a:off x="1229805" y="2851940"/>
          <a:ext cx="3000000" cy="3000000"/>
        </p:xfrm>
        <a:graphic>
          <a:graphicData uri="http://schemas.openxmlformats.org/drawingml/2006/table">
            <a:tbl>
              <a:tblPr>
                <a:noFill/>
                <a:tableStyleId>{5B0C8278-1E21-4A69-9105-9D5640D0A16B}</a:tableStyleId>
              </a:tblPr>
              <a:tblGrid>
                <a:gridCol w="10349575"/>
              </a:tblGrid>
              <a:tr h="304800">
                <a:tc>
                  <a:txBody>
                    <a:bodyPr/>
                    <a:lstStyle/>
                    <a:p>
                      <a:pPr indent="-342900" lvl="0" marL="342900" marR="0" rtl="0" algn="just">
                        <a:lnSpc>
                          <a:spcPct val="107000"/>
                        </a:lnSpc>
                        <a:spcBef>
                          <a:spcPts val="0"/>
                        </a:spcBef>
                        <a:spcAft>
                          <a:spcPts val="0"/>
                        </a:spcAft>
                        <a:buClr>
                          <a:schemeClr val="dk1"/>
                        </a:buClr>
                        <a:buSzPts val="2400"/>
                        <a:buFont typeface="Calibri"/>
                        <a:buAutoNum type="arabicPeriod"/>
                      </a:pPr>
                      <a:r>
                        <a:rPr lang="en-US" sz="2400" u="none" cap="none" strike="noStrike"/>
                        <a:t>The Art of Agile Development</a:t>
                      </a:r>
                      <a:r>
                        <a:rPr lang="en-US" sz="2400" u="sng" cap="none" strike="noStrike">
                          <a:solidFill>
                            <a:schemeClr val="hlink"/>
                          </a:solidFill>
                          <a:hlinkClick r:id="rId3"/>
                        </a:rPr>
                        <a:t> James Shore</a:t>
                      </a:r>
                      <a:r>
                        <a:rPr lang="en-US" sz="2400" u="none" cap="none" strike="noStrike"/>
                        <a:t>,</a:t>
                      </a:r>
                      <a:r>
                        <a:rPr lang="en-US" sz="2400" u="sng" cap="none" strike="noStrike">
                          <a:solidFill>
                            <a:schemeClr val="hlink"/>
                          </a:solidFill>
                          <a:hlinkClick r:id="rId4"/>
                        </a:rPr>
                        <a:t> Shane Warden</a:t>
                      </a:r>
                      <a:r>
                        <a:rPr lang="en-US" sz="2400" u="none" cap="none" strike="noStrike"/>
                        <a:t> "O'Reilly Media, Inc." 3</a:t>
                      </a:r>
                      <a:r>
                        <a:rPr baseline="30000" lang="en-US" sz="2400" u="none" cap="none" strike="noStrike"/>
                        <a:t>rd</a:t>
                      </a:r>
                      <a:r>
                        <a:rPr lang="en-US" sz="2400" u="none" cap="none" strike="noStrike"/>
                        <a:t> Edition, 2010</a:t>
                      </a:r>
                      <a:endParaRPr sz="2000" u="none" cap="none" strike="noStrike">
                        <a:latin typeface="Calibri"/>
                        <a:ea typeface="Calibri"/>
                        <a:cs typeface="Calibri"/>
                        <a:sym typeface="Calibri"/>
                      </a:endParaRPr>
                    </a:p>
                  </a:txBody>
                  <a:tcPr marT="0" marB="0" marR="114300" marL="114300"/>
                </a:tc>
              </a:tr>
            </a:tbl>
          </a:graphicData>
        </a:graphic>
      </p:graphicFrame>
      <p:sp>
        <p:nvSpPr>
          <p:cNvPr id="1232" name="Google Shape;1232;p9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Software Engineering and Project Management - UNIT V</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2018-04-24T16:08:04Z</dcterms:created>
  <dc:creator>Soudamini Patil</dc:creator>
</cp:coreProperties>
</file>